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68" r:id="rId2"/>
    <p:sldId id="269" r:id="rId3"/>
    <p:sldId id="270" r:id="rId4"/>
    <p:sldId id="271" r:id="rId5"/>
    <p:sldId id="267" r:id="rId6"/>
    <p:sldId id="266" r:id="rId7"/>
    <p:sldId id="273" r:id="rId8"/>
    <p:sldId id="274" r:id="rId9"/>
    <p:sldId id="275" r:id="rId10"/>
    <p:sldId id="276" r:id="rId11"/>
    <p:sldId id="277" r:id="rId12"/>
    <p:sldId id="278" r:id="rId13"/>
    <p:sldId id="279" r:id="rId14"/>
    <p:sldId id="283" r:id="rId15"/>
    <p:sldId id="284" r:id="rId16"/>
    <p:sldId id="262" r:id="rId17"/>
    <p:sldId id="285" r:id="rId18"/>
    <p:sldId id="288" r:id="rId19"/>
    <p:sldId id="282" r:id="rId20"/>
    <p:sldId id="28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a:srgbClr val="BBE0E3"/>
    <a:srgbClr val="FF3300"/>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4AD6EE3-8E6A-4AFC-A623-CA2FB0D355AF}" type="slidenum">
              <a:rPr lang="en-US"/>
              <a:pPr>
                <a:defRPr/>
              </a:pPr>
              <a:t>‹#›</a:t>
            </a:fld>
            <a:endParaRPr lang="en-US"/>
          </a:p>
        </p:txBody>
      </p:sp>
    </p:spTree>
    <p:extLst>
      <p:ext uri="{BB962C8B-B14F-4D97-AF65-F5344CB8AC3E}">
        <p14:creationId xmlns:p14="http://schemas.microsoft.com/office/powerpoint/2010/main" val="249841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Ken Youssefi</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Introduction to Engineering – E 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7CB65-A658-436C-B720-6A9E7400B83A}" type="slidenum">
              <a:rPr lang="en-US"/>
              <a:pPr>
                <a:defRPr/>
              </a:pPr>
              <a:t>‹#›</a:t>
            </a:fld>
            <a:endParaRPr lang="en-US"/>
          </a:p>
        </p:txBody>
      </p:sp>
    </p:spTree>
    <p:extLst>
      <p:ext uri="{BB962C8B-B14F-4D97-AF65-F5344CB8AC3E}">
        <p14:creationId xmlns:p14="http://schemas.microsoft.com/office/powerpoint/2010/main" val="52810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Ken Youssefi</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Introduction to Engineering – E 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4C6D2-D091-4DF2-8F8B-78C9E6E45D8C}" type="slidenum">
              <a:rPr lang="en-US"/>
              <a:pPr>
                <a:defRPr/>
              </a:pPr>
              <a:t>‹#›</a:t>
            </a:fld>
            <a:endParaRPr lang="en-US"/>
          </a:p>
        </p:txBody>
      </p:sp>
    </p:spTree>
    <p:extLst>
      <p:ext uri="{BB962C8B-B14F-4D97-AF65-F5344CB8AC3E}">
        <p14:creationId xmlns:p14="http://schemas.microsoft.com/office/powerpoint/2010/main" val="206426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Ken Youssefi</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Introduction to Engineering – E 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3FB50-766B-4A0A-BAB6-3759325F7EFC}" type="slidenum">
              <a:rPr lang="en-US"/>
              <a:pPr>
                <a:defRPr/>
              </a:pPr>
              <a:t>‹#›</a:t>
            </a:fld>
            <a:endParaRPr lang="en-US"/>
          </a:p>
        </p:txBody>
      </p:sp>
    </p:spTree>
    <p:extLst>
      <p:ext uri="{BB962C8B-B14F-4D97-AF65-F5344CB8AC3E}">
        <p14:creationId xmlns:p14="http://schemas.microsoft.com/office/powerpoint/2010/main" val="21948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Ken Youssefi</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Introduction to Engineering – E 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80CB72-5653-45BC-BB95-AF74CB5AD67A}" type="slidenum">
              <a:rPr lang="en-US"/>
              <a:pPr>
                <a:defRPr/>
              </a:pPr>
              <a:t>‹#›</a:t>
            </a:fld>
            <a:endParaRPr lang="en-US"/>
          </a:p>
        </p:txBody>
      </p:sp>
    </p:spTree>
    <p:extLst>
      <p:ext uri="{BB962C8B-B14F-4D97-AF65-F5344CB8AC3E}">
        <p14:creationId xmlns:p14="http://schemas.microsoft.com/office/powerpoint/2010/main" val="192142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Ken Youssefi</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Introduction to Engineering – E 10</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B65A20-988F-4694-95F2-0563C7999C96}" type="slidenum">
              <a:rPr lang="en-US"/>
              <a:pPr>
                <a:defRPr/>
              </a:pPr>
              <a:t>‹#›</a:t>
            </a:fld>
            <a:endParaRPr lang="en-US"/>
          </a:p>
        </p:txBody>
      </p:sp>
    </p:spTree>
    <p:extLst>
      <p:ext uri="{BB962C8B-B14F-4D97-AF65-F5344CB8AC3E}">
        <p14:creationId xmlns:p14="http://schemas.microsoft.com/office/powerpoint/2010/main" val="302238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741362"/>
          </a:xfrm>
        </p:spPr>
        <p:txBody>
          <a:bodyPr/>
          <a:lstStyle>
            <a:lvl1pPr>
              <a:defRPr sz="2800">
                <a:solidFill>
                  <a:srgbClr val="FF9900"/>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Ken Youssefi</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Introduction to Engineering – E 10</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981F18A-8954-4753-B611-6D45534C4595}" type="slidenum">
              <a:rPr lang="en-US"/>
              <a:pPr>
                <a:defRPr/>
              </a:pPr>
              <a:t>‹#›</a:t>
            </a:fld>
            <a:endParaRPr lang="en-US"/>
          </a:p>
        </p:txBody>
      </p:sp>
    </p:spTree>
    <p:extLst>
      <p:ext uri="{BB962C8B-B14F-4D97-AF65-F5344CB8AC3E}">
        <p14:creationId xmlns:p14="http://schemas.microsoft.com/office/powerpoint/2010/main" val="410884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Ken Youssefi</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Introduction to Engineering – E 10</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7EB8AC-EC44-4C92-B65D-315E5CD15407}" type="slidenum">
              <a:rPr lang="en-US"/>
              <a:pPr>
                <a:defRPr/>
              </a:pPr>
              <a:t>‹#›</a:t>
            </a:fld>
            <a:endParaRPr lang="en-US"/>
          </a:p>
        </p:txBody>
      </p:sp>
    </p:spTree>
    <p:extLst>
      <p:ext uri="{BB962C8B-B14F-4D97-AF65-F5344CB8AC3E}">
        <p14:creationId xmlns:p14="http://schemas.microsoft.com/office/powerpoint/2010/main" val="31156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Ken Youssefi</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Introduction to Engineering – E 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5103D2-E41C-46CA-AA5A-795C78819AE1}" type="slidenum">
              <a:rPr lang="en-US"/>
              <a:pPr>
                <a:defRPr/>
              </a:pPr>
              <a:t>‹#›</a:t>
            </a:fld>
            <a:endParaRPr lang="en-US"/>
          </a:p>
        </p:txBody>
      </p:sp>
    </p:spTree>
    <p:extLst>
      <p:ext uri="{BB962C8B-B14F-4D97-AF65-F5344CB8AC3E}">
        <p14:creationId xmlns:p14="http://schemas.microsoft.com/office/powerpoint/2010/main" val="171048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a:defRPr/>
            </a:pPr>
            <a:r>
              <a:rPr lang="en-US" smtClean="0"/>
              <a:t>Ken Youssefi</a:t>
            </a:r>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vl1pPr>
          </a:lstStyle>
          <a:p>
            <a:pPr>
              <a:defRPr/>
            </a:pPr>
            <a:r>
              <a:rPr lang="en-US" smtClean="0"/>
              <a:t>Introduction to Engineering – E 10</a:t>
            </a:r>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75DD41E2-5560-499E-B73C-810ADE6AD5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Ken Youssefi</a:t>
            </a:r>
          </a:p>
        </p:txBody>
      </p:sp>
      <p:sp>
        <p:nvSpPr>
          <p:cNvPr id="20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Introduction to Engineering – E 10</a:t>
            </a:r>
          </a:p>
        </p:txBody>
      </p:sp>
      <p:sp>
        <p:nvSpPr>
          <p:cNvPr id="20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A00FDD-E0D8-426A-8391-0BE281DB4A3A}" type="slidenum">
              <a:rPr lang="en-US" smtClean="0"/>
              <a:pPr eaLnBrk="1" hangingPunct="1"/>
              <a:t>1</a:t>
            </a:fld>
            <a:endParaRPr lang="en-US" smtClean="0"/>
          </a:p>
        </p:txBody>
      </p:sp>
      <p:pic>
        <p:nvPicPr>
          <p:cNvPr id="2053" name="Picture 5"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00546"/>
            <a:ext cx="76930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01636" y="182571"/>
            <a:ext cx="3474028"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i="1" cap="all" dirty="0">
                <a:ln w="0"/>
                <a:solidFill>
                  <a:srgbClr val="FF9900"/>
                </a:solidFill>
                <a:effectLst>
                  <a:reflection blurRad="12700" stA="50000" endPos="50000" dist="5000" dir="5400000" sy="-100000" rotWithShape="0"/>
                </a:effectLst>
              </a:rPr>
              <a:t>Rendering in SW</a:t>
            </a:r>
            <a:endParaRPr lang="en-US" sz="2800" b="1" cap="all" dirty="0">
              <a:ln w="0"/>
              <a:solidFill>
                <a:srgbClr val="FF9900"/>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 Scene (background)</a:t>
            </a:r>
            <a:endParaRPr lang="en-US" dirty="0"/>
          </a:p>
        </p:txBody>
      </p:sp>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Introduction to Engineering – E 10</a:t>
            </a:r>
            <a:endParaRPr lang="en-US" dirty="0"/>
          </a:p>
        </p:txBody>
      </p:sp>
      <p:sp>
        <p:nvSpPr>
          <p:cNvPr id="5" name="Slide Number Placeholder 4"/>
          <p:cNvSpPr>
            <a:spLocks noGrp="1"/>
          </p:cNvSpPr>
          <p:nvPr>
            <p:ph type="sldNum" sz="quarter" idx="12"/>
          </p:nvPr>
        </p:nvSpPr>
        <p:spPr/>
        <p:txBody>
          <a:bodyPr/>
          <a:lstStyle/>
          <a:p>
            <a:pPr>
              <a:defRPr/>
            </a:pPr>
            <a:fld id="{F981F18A-8954-4753-B611-6D45534C4595}" type="slidenum">
              <a:rPr lang="en-US" smtClean="0"/>
              <a:pPr>
                <a:defRPr/>
              </a:pPr>
              <a:t>10</a:t>
            </a:fld>
            <a:endParaRPr lang="en-US"/>
          </a:p>
        </p:txBody>
      </p:sp>
      <p:pic>
        <p:nvPicPr>
          <p:cNvPr id="11"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95125" y="1524000"/>
            <a:ext cx="6815053" cy="425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91771" y="711206"/>
            <a:ext cx="6821715" cy="646331"/>
          </a:xfrm>
          <a:prstGeom prst="rect">
            <a:avLst/>
          </a:prstGeom>
          <a:noFill/>
        </p:spPr>
        <p:txBody>
          <a:bodyPr wrap="square" rtlCol="0">
            <a:spAutoFit/>
          </a:bodyPr>
          <a:lstStyle/>
          <a:p>
            <a:r>
              <a:rPr lang="en-US" dirty="0" smtClean="0">
                <a:solidFill>
                  <a:srgbClr val="FFFF00"/>
                </a:solidFill>
              </a:rPr>
              <a:t>Select </a:t>
            </a:r>
            <a:r>
              <a:rPr lang="en-US" b="1" i="1" dirty="0" smtClean="0">
                <a:solidFill>
                  <a:srgbClr val="FFFF00"/>
                </a:solidFill>
              </a:rPr>
              <a:t>Scenes</a:t>
            </a:r>
            <a:r>
              <a:rPr lang="en-US" dirty="0" smtClean="0">
                <a:solidFill>
                  <a:srgbClr val="FFFF00"/>
                </a:solidFill>
              </a:rPr>
              <a:t>, choose from </a:t>
            </a:r>
            <a:r>
              <a:rPr lang="en-US" b="1" i="1" dirty="0" smtClean="0">
                <a:solidFill>
                  <a:srgbClr val="FFFF00"/>
                </a:solidFill>
              </a:rPr>
              <a:t>Basic, Studio</a:t>
            </a:r>
            <a:r>
              <a:rPr lang="en-US" dirty="0" smtClean="0">
                <a:solidFill>
                  <a:srgbClr val="FFFF00"/>
                </a:solidFill>
              </a:rPr>
              <a:t> or </a:t>
            </a:r>
            <a:r>
              <a:rPr lang="en-US" b="1" i="1" dirty="0" smtClean="0">
                <a:solidFill>
                  <a:srgbClr val="FFFF00"/>
                </a:solidFill>
              </a:rPr>
              <a:t>Presentation</a:t>
            </a:r>
            <a:r>
              <a:rPr lang="en-US" dirty="0" smtClean="0">
                <a:solidFill>
                  <a:srgbClr val="FFFF00"/>
                </a:solidFill>
              </a:rPr>
              <a:t> options, drag and drop in graphics view</a:t>
            </a:r>
            <a:endParaRPr lang="en-US" dirty="0">
              <a:solidFill>
                <a:srgbClr val="FFFF00"/>
              </a:solidFill>
            </a:endParaRPr>
          </a:p>
        </p:txBody>
      </p:sp>
      <p:cxnSp>
        <p:nvCxnSpPr>
          <p:cNvPr id="8" name="Straight Arrow Connector 7"/>
          <p:cNvCxnSpPr/>
          <p:nvPr/>
        </p:nvCxnSpPr>
        <p:spPr>
          <a:xfrm>
            <a:off x="5646057" y="1335314"/>
            <a:ext cx="1349829" cy="12627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482433"/>
            <a:ext cx="2119086" cy="246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stCxn id="6" idx="1"/>
          </p:cNvCxnSpPr>
          <p:nvPr/>
        </p:nvCxnSpPr>
        <p:spPr>
          <a:xfrm flipH="1">
            <a:off x="789709" y="1034372"/>
            <a:ext cx="502062" cy="10576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182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endering</a:t>
            </a:r>
            <a:endParaRPr lang="en-US" dirty="0"/>
          </a:p>
        </p:txBody>
      </p:sp>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Introduction to Engineering – E 10</a:t>
            </a:r>
            <a:endParaRPr lang="en-US" dirty="0"/>
          </a:p>
        </p:txBody>
      </p:sp>
      <p:sp>
        <p:nvSpPr>
          <p:cNvPr id="5" name="Slide Number Placeholder 4"/>
          <p:cNvSpPr>
            <a:spLocks noGrp="1"/>
          </p:cNvSpPr>
          <p:nvPr>
            <p:ph type="sldNum" sz="quarter" idx="12"/>
          </p:nvPr>
        </p:nvSpPr>
        <p:spPr/>
        <p:txBody>
          <a:bodyPr/>
          <a:lstStyle/>
          <a:p>
            <a:pPr>
              <a:defRPr/>
            </a:pPr>
            <a:fld id="{F981F18A-8954-4753-B611-6D45534C4595}" type="slidenum">
              <a:rPr lang="en-US" smtClean="0"/>
              <a:pPr>
                <a:defRPr/>
              </a:pPr>
              <a:t>11</a:t>
            </a:fld>
            <a:endParaRPr lang="en-US"/>
          </a:p>
        </p:txBody>
      </p:sp>
      <p:pic>
        <p:nvPicPr>
          <p:cNvPr id="3481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8066" y="2133600"/>
            <a:ext cx="7526217"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98764" y="512615"/>
            <a:ext cx="2119086" cy="246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425372" y="877460"/>
            <a:ext cx="3252520" cy="430887"/>
          </a:xfrm>
          <a:prstGeom prst="rect">
            <a:avLst/>
          </a:prstGeom>
          <a:noFill/>
        </p:spPr>
        <p:txBody>
          <a:bodyPr wrap="square" rtlCol="0">
            <a:spAutoFit/>
          </a:bodyPr>
          <a:lstStyle/>
          <a:p>
            <a:r>
              <a:rPr lang="en-US" sz="2200" dirty="0" smtClean="0">
                <a:solidFill>
                  <a:srgbClr val="FFFF00"/>
                </a:solidFill>
              </a:rPr>
              <a:t>Select</a:t>
            </a:r>
            <a:r>
              <a:rPr lang="en-US" sz="2200" b="1" dirty="0" smtClean="0">
                <a:solidFill>
                  <a:srgbClr val="FFFF00"/>
                </a:solidFill>
              </a:rPr>
              <a:t> </a:t>
            </a:r>
            <a:r>
              <a:rPr lang="en-US" sz="2200" b="1" i="1" dirty="0" smtClean="0">
                <a:solidFill>
                  <a:srgbClr val="FFFF00"/>
                </a:solidFill>
              </a:rPr>
              <a:t>Final Render</a:t>
            </a:r>
            <a:endParaRPr lang="en-US" sz="2200" b="1" i="1" dirty="0">
              <a:solidFill>
                <a:srgbClr val="FFFF00"/>
              </a:solidFill>
            </a:endParaRPr>
          </a:p>
        </p:txBody>
      </p:sp>
      <p:cxnSp>
        <p:nvCxnSpPr>
          <p:cNvPr id="7" name="Straight Arrow Connector 6"/>
          <p:cNvCxnSpPr/>
          <p:nvPr/>
        </p:nvCxnSpPr>
        <p:spPr>
          <a:xfrm flipH="1">
            <a:off x="1870364" y="1233055"/>
            <a:ext cx="1468581" cy="8035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058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 Background</a:t>
            </a:r>
            <a:endParaRPr lang="en-US" dirty="0"/>
          </a:p>
        </p:txBody>
      </p:sp>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Introduction to Engineering – E 10</a:t>
            </a:r>
            <a:endParaRPr lang="en-US" dirty="0"/>
          </a:p>
        </p:txBody>
      </p:sp>
      <p:sp>
        <p:nvSpPr>
          <p:cNvPr id="5" name="Slide Number Placeholder 4"/>
          <p:cNvSpPr>
            <a:spLocks noGrp="1"/>
          </p:cNvSpPr>
          <p:nvPr>
            <p:ph type="sldNum" sz="quarter" idx="12"/>
          </p:nvPr>
        </p:nvSpPr>
        <p:spPr/>
        <p:txBody>
          <a:bodyPr/>
          <a:lstStyle/>
          <a:p>
            <a:pPr>
              <a:defRPr/>
            </a:pPr>
            <a:fld id="{F981F18A-8954-4753-B611-6D45534C4595}" type="slidenum">
              <a:rPr lang="en-US" smtClean="0"/>
              <a:pPr>
                <a:defRPr/>
              </a:pPr>
              <a:t>12</a:t>
            </a:fld>
            <a:endParaRPr lang="en-US"/>
          </a:p>
        </p:txBody>
      </p:sp>
      <p:pic>
        <p:nvPicPr>
          <p:cNvPr id="358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7334" y="1315523"/>
            <a:ext cx="2206172" cy="410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0972" y="1291772"/>
            <a:ext cx="2307771" cy="480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3828" y="667657"/>
            <a:ext cx="5152571" cy="430887"/>
          </a:xfrm>
          <a:prstGeom prst="rect">
            <a:avLst/>
          </a:prstGeom>
          <a:noFill/>
        </p:spPr>
        <p:txBody>
          <a:bodyPr wrap="square" rtlCol="0">
            <a:spAutoFit/>
          </a:bodyPr>
          <a:lstStyle/>
          <a:p>
            <a:r>
              <a:rPr lang="en-US" sz="2200" dirty="0" smtClean="0">
                <a:solidFill>
                  <a:srgbClr val="FFFF00"/>
                </a:solidFill>
              </a:rPr>
              <a:t>Setting a Gradient background</a:t>
            </a:r>
            <a:endParaRPr lang="en-US" sz="2200" dirty="0">
              <a:solidFill>
                <a:srgbClr val="FFFF00"/>
              </a:solidFill>
            </a:endParaRPr>
          </a:p>
        </p:txBody>
      </p:sp>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59200" y="2092036"/>
            <a:ext cx="5384800" cy="306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6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fade">
                                      <p:cBhvr>
                                        <p:cTn id="7" dur="500"/>
                                        <p:tgtEl>
                                          <p:spTgt spid="3584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Introduction to Engineering – E 10</a:t>
            </a:r>
            <a:endParaRPr lang="en-US" dirty="0"/>
          </a:p>
        </p:txBody>
      </p:sp>
      <p:sp>
        <p:nvSpPr>
          <p:cNvPr id="5" name="Slide Number Placeholder 4"/>
          <p:cNvSpPr>
            <a:spLocks noGrp="1"/>
          </p:cNvSpPr>
          <p:nvPr>
            <p:ph type="sldNum" sz="quarter" idx="12"/>
          </p:nvPr>
        </p:nvSpPr>
        <p:spPr/>
        <p:txBody>
          <a:bodyPr/>
          <a:lstStyle/>
          <a:p>
            <a:pPr>
              <a:defRPr/>
            </a:pPr>
            <a:fld id="{F981F18A-8954-4753-B611-6D45534C4595}" type="slidenum">
              <a:rPr lang="en-US" smtClean="0"/>
              <a:pPr>
                <a:defRPr/>
              </a:pPr>
              <a:t>13</a:t>
            </a:fld>
            <a:endParaRPr lang="en-US"/>
          </a:p>
        </p:txBody>
      </p:sp>
      <p:pic>
        <p:nvPicPr>
          <p:cNvPr id="368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8550" y="374078"/>
            <a:ext cx="5384800" cy="306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109354" y="3516408"/>
            <a:ext cx="5965371" cy="310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97528" y="4724400"/>
            <a:ext cx="1828800" cy="646331"/>
          </a:xfrm>
          <a:prstGeom prst="rect">
            <a:avLst/>
          </a:prstGeom>
          <a:noFill/>
        </p:spPr>
        <p:txBody>
          <a:bodyPr wrap="square" rtlCol="0">
            <a:spAutoFit/>
          </a:bodyPr>
          <a:lstStyle/>
          <a:p>
            <a:r>
              <a:rPr lang="en-US" dirty="0" smtClean="0">
                <a:solidFill>
                  <a:srgbClr val="FFFF00"/>
                </a:solidFill>
              </a:rPr>
              <a:t>Changing the brightness </a:t>
            </a:r>
            <a:endParaRPr lang="en-US" dirty="0">
              <a:solidFill>
                <a:srgbClr val="FFFF00"/>
              </a:solidFill>
            </a:endParaRPr>
          </a:p>
        </p:txBody>
      </p:sp>
    </p:spTree>
    <p:extLst>
      <p:ext uri="{BB962C8B-B14F-4D97-AF65-F5344CB8AC3E}">
        <p14:creationId xmlns:p14="http://schemas.microsoft.com/office/powerpoint/2010/main" val="2198865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 Lights</a:t>
            </a:r>
            <a:endParaRPr lang="en-US" dirty="0"/>
          </a:p>
        </p:txBody>
      </p:sp>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Introduction to Engineering – E 10</a:t>
            </a:r>
            <a:endParaRPr lang="en-US" dirty="0"/>
          </a:p>
        </p:txBody>
      </p:sp>
      <p:sp>
        <p:nvSpPr>
          <p:cNvPr id="5" name="Slide Number Placeholder 4"/>
          <p:cNvSpPr>
            <a:spLocks noGrp="1"/>
          </p:cNvSpPr>
          <p:nvPr>
            <p:ph type="sldNum" sz="quarter" idx="12"/>
          </p:nvPr>
        </p:nvSpPr>
        <p:spPr/>
        <p:txBody>
          <a:bodyPr/>
          <a:lstStyle/>
          <a:p>
            <a:pPr>
              <a:defRPr/>
            </a:pPr>
            <a:fld id="{F981F18A-8954-4753-B611-6D45534C4595}" type="slidenum">
              <a:rPr lang="en-US" smtClean="0"/>
              <a:pPr>
                <a:defRPr/>
              </a:pPr>
              <a:t>14</a:t>
            </a:fld>
            <a:endParaRPr lang="en-US"/>
          </a:p>
        </p:txBody>
      </p:sp>
      <p:sp>
        <p:nvSpPr>
          <p:cNvPr id="6" name="Rectangle 5"/>
          <p:cNvSpPr/>
          <p:nvPr/>
        </p:nvSpPr>
        <p:spPr>
          <a:xfrm>
            <a:off x="773215" y="642548"/>
            <a:ext cx="7827819" cy="1631216"/>
          </a:xfrm>
          <a:prstGeom prst="rect">
            <a:avLst/>
          </a:prstGeom>
        </p:spPr>
        <p:txBody>
          <a:bodyPr wrap="square">
            <a:spAutoFit/>
          </a:bodyPr>
          <a:lstStyle/>
          <a:p>
            <a:r>
              <a:rPr lang="en-US" sz="2000" dirty="0">
                <a:solidFill>
                  <a:srgbClr val="FFFF00"/>
                </a:solidFill>
              </a:rPr>
              <a:t>By default, lighting is off in PhotoView. With lights off, you can use the realistic lighting provided by scenes, which is usually sufficient for rendering. You typically need additional lighting in PhotoView to illuminate occluded spaces in the </a:t>
            </a:r>
            <a:r>
              <a:rPr lang="en-US" sz="2000" dirty="0" smtClean="0">
                <a:solidFill>
                  <a:srgbClr val="FFFF00"/>
                </a:solidFill>
              </a:rPr>
              <a:t>model. But you may need to add lights to emphasize certain features.</a:t>
            </a:r>
            <a:r>
              <a:rPr lang="en-US" dirty="0" smtClean="0"/>
              <a:t>.</a:t>
            </a: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7574" y="2611252"/>
            <a:ext cx="2612571" cy="38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14196" y="3646714"/>
            <a:ext cx="3094718" cy="249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97625" y="3037115"/>
            <a:ext cx="2485118" cy="329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15771" y="2293256"/>
            <a:ext cx="3135085" cy="369332"/>
          </a:xfrm>
          <a:prstGeom prst="rect">
            <a:avLst/>
          </a:prstGeom>
          <a:noFill/>
        </p:spPr>
        <p:txBody>
          <a:bodyPr wrap="square" rtlCol="0">
            <a:spAutoFit/>
          </a:bodyPr>
          <a:lstStyle/>
          <a:p>
            <a:r>
              <a:rPr lang="en-US" dirty="0" smtClean="0">
                <a:solidFill>
                  <a:srgbClr val="FFFF00"/>
                </a:solidFill>
              </a:rPr>
              <a:t>Choose Display Manager</a:t>
            </a:r>
            <a:endParaRPr lang="en-US" dirty="0">
              <a:solidFill>
                <a:srgbClr val="FFFF00"/>
              </a:solidFill>
            </a:endParaRPr>
          </a:p>
        </p:txBody>
      </p:sp>
      <p:sp>
        <p:nvSpPr>
          <p:cNvPr id="11" name="TextBox 10"/>
          <p:cNvSpPr txBox="1"/>
          <p:nvPr/>
        </p:nvSpPr>
        <p:spPr>
          <a:xfrm>
            <a:off x="3243942" y="2866571"/>
            <a:ext cx="3135085" cy="646331"/>
          </a:xfrm>
          <a:prstGeom prst="rect">
            <a:avLst/>
          </a:prstGeom>
          <a:noFill/>
        </p:spPr>
        <p:txBody>
          <a:bodyPr wrap="square" rtlCol="0">
            <a:spAutoFit/>
          </a:bodyPr>
          <a:lstStyle/>
          <a:p>
            <a:r>
              <a:rPr lang="en-US" dirty="0" smtClean="0">
                <a:solidFill>
                  <a:srgbClr val="FFFF00"/>
                </a:solidFill>
              </a:rPr>
              <a:t>Choose View scene, Lights and Cameras</a:t>
            </a:r>
            <a:endParaRPr lang="en-US" dirty="0">
              <a:solidFill>
                <a:srgbClr val="FFFF00"/>
              </a:solidFill>
            </a:endParaRPr>
          </a:p>
        </p:txBody>
      </p:sp>
      <p:cxnSp>
        <p:nvCxnSpPr>
          <p:cNvPr id="9" name="Straight Arrow Connector 8"/>
          <p:cNvCxnSpPr/>
          <p:nvPr/>
        </p:nvCxnSpPr>
        <p:spPr>
          <a:xfrm flipH="1">
            <a:off x="1814286" y="2699657"/>
            <a:ext cx="1320800" cy="12917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223657" y="3396343"/>
            <a:ext cx="957943" cy="19013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395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 Lights</a:t>
            </a:r>
            <a:endParaRPr lang="en-US" dirty="0"/>
          </a:p>
        </p:txBody>
      </p:sp>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Introduction to Engineering – E 10</a:t>
            </a:r>
            <a:endParaRPr lang="en-US" dirty="0"/>
          </a:p>
        </p:txBody>
      </p:sp>
      <p:sp>
        <p:nvSpPr>
          <p:cNvPr id="5" name="Slide Number Placeholder 4"/>
          <p:cNvSpPr>
            <a:spLocks noGrp="1"/>
          </p:cNvSpPr>
          <p:nvPr>
            <p:ph type="sldNum" sz="quarter" idx="12"/>
          </p:nvPr>
        </p:nvSpPr>
        <p:spPr/>
        <p:txBody>
          <a:bodyPr/>
          <a:lstStyle/>
          <a:p>
            <a:pPr>
              <a:defRPr/>
            </a:pPr>
            <a:fld id="{F981F18A-8954-4753-B611-6D45534C4595}" type="slidenum">
              <a:rPr lang="en-US" smtClean="0"/>
              <a:pPr>
                <a:defRPr/>
              </a:pPr>
              <a:t>15</a:t>
            </a:fld>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1714" y="969818"/>
            <a:ext cx="2336800" cy="348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68171" y="1198747"/>
            <a:ext cx="3135085" cy="923330"/>
          </a:xfrm>
          <a:prstGeom prst="rect">
            <a:avLst/>
          </a:prstGeom>
          <a:noFill/>
        </p:spPr>
        <p:txBody>
          <a:bodyPr wrap="square" rtlCol="0">
            <a:spAutoFit/>
          </a:bodyPr>
          <a:lstStyle/>
          <a:p>
            <a:r>
              <a:rPr lang="en-US" dirty="0" smtClean="0">
                <a:solidFill>
                  <a:srgbClr val="FFFF00"/>
                </a:solidFill>
              </a:rPr>
              <a:t>Right click on Lights and select from the menu to edit or add lights</a:t>
            </a:r>
            <a:endParaRPr lang="en-US" dirty="0">
              <a:solidFill>
                <a:srgbClr val="FFFF00"/>
              </a:solidFill>
            </a:endParaRPr>
          </a:p>
        </p:txBody>
      </p:sp>
      <p:cxnSp>
        <p:nvCxnSpPr>
          <p:cNvPr id="8" name="Straight Arrow Connector 7"/>
          <p:cNvCxnSpPr>
            <a:stCxn id="7" idx="1"/>
          </p:cNvCxnSpPr>
          <p:nvPr/>
        </p:nvCxnSpPr>
        <p:spPr>
          <a:xfrm flipH="1">
            <a:off x="1191491" y="1660412"/>
            <a:ext cx="1776680" cy="6671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2"/>
          </p:cNvCxnSpPr>
          <p:nvPr/>
        </p:nvCxnSpPr>
        <p:spPr>
          <a:xfrm flipH="1">
            <a:off x="2549236" y="2122077"/>
            <a:ext cx="1986478" cy="5379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32530" y="2240510"/>
            <a:ext cx="2895585" cy="420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364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Ken Youssefi</a:t>
            </a:r>
          </a:p>
        </p:txBody>
      </p:sp>
      <p:sp>
        <p:nvSpPr>
          <p:cNvPr id="143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Introduction to Engineering – E 10</a:t>
            </a:r>
          </a:p>
        </p:txBody>
      </p:sp>
      <p:sp>
        <p:nvSpPr>
          <p:cNvPr id="143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C0F4BD-1C4A-446D-BDD2-83FE8A348296}" type="slidenum">
              <a:rPr lang="en-US" smtClean="0"/>
              <a:pPr eaLnBrk="1" hangingPunct="1"/>
              <a:t>16</a:t>
            </a:fld>
            <a:endParaRPr lang="en-US" smtClean="0"/>
          </a:p>
        </p:txBody>
      </p:sp>
      <p:sp>
        <p:nvSpPr>
          <p:cNvPr id="14341" name="Rectangle 4"/>
          <p:cNvSpPr>
            <a:spLocks noGrp="1" noChangeArrowheads="1"/>
          </p:cNvSpPr>
          <p:nvPr>
            <p:ph type="title"/>
          </p:nvPr>
        </p:nvSpPr>
        <p:spPr>
          <a:xfrm>
            <a:off x="457200" y="11393"/>
            <a:ext cx="8229600" cy="681326"/>
          </a:xfrm>
        </p:spPr>
        <p:txBody>
          <a:bodyPr/>
          <a:lstStyle/>
          <a:p>
            <a:pPr eaLnBrk="1" hangingPunct="1"/>
            <a:r>
              <a:rPr lang="en-US" b="1" i="1" dirty="0" smtClean="0">
                <a:solidFill>
                  <a:srgbClr val="FF9900"/>
                </a:solidFill>
              </a:rPr>
              <a:t>Rendering – Lights</a:t>
            </a:r>
          </a:p>
        </p:txBody>
      </p:sp>
      <p:pic>
        <p:nvPicPr>
          <p:cNvPr id="143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1015423"/>
            <a:ext cx="273843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0"/>
          <p:cNvGrpSpPr>
            <a:grpSpLocks/>
          </p:cNvGrpSpPr>
          <p:nvPr/>
        </p:nvGrpSpPr>
        <p:grpSpPr bwMode="auto">
          <a:xfrm>
            <a:off x="5636492" y="3869749"/>
            <a:ext cx="2508250" cy="2789238"/>
            <a:chOff x="4048" y="2298"/>
            <a:chExt cx="1580" cy="1757"/>
          </a:xfrm>
        </p:grpSpPr>
        <p:pic>
          <p:nvPicPr>
            <p:cNvPr id="1435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 y="2298"/>
              <a:ext cx="1570" cy="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5" name="Text Box 13"/>
            <p:cNvSpPr txBox="1">
              <a:spLocks noChangeArrowheads="1"/>
            </p:cNvSpPr>
            <p:nvPr/>
          </p:nvSpPr>
          <p:spPr bwMode="auto">
            <a:xfrm>
              <a:off x="4589" y="3824"/>
              <a:ext cx="10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FFFF00"/>
                  </a:solidFill>
                </a:rPr>
                <a:t>Multiple</a:t>
              </a:r>
            </a:p>
          </p:txBody>
        </p:sp>
      </p:grpSp>
      <p:sp>
        <p:nvSpPr>
          <p:cNvPr id="14350" name="Text Box 8"/>
          <p:cNvSpPr txBox="1">
            <a:spLocks noChangeArrowheads="1"/>
          </p:cNvSpPr>
          <p:nvPr/>
        </p:nvSpPr>
        <p:spPr bwMode="auto">
          <a:xfrm>
            <a:off x="1800947" y="6357216"/>
            <a:ext cx="1933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solidFill>
                  <a:srgbClr val="FFFF00"/>
                </a:solidFill>
              </a:rPr>
              <a:t>Front left spot</a:t>
            </a:r>
          </a:p>
        </p:txBody>
      </p:sp>
      <p:pic>
        <p:nvPicPr>
          <p:cNvPr id="1435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975" y="3827318"/>
            <a:ext cx="2662238"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158" y="1228437"/>
            <a:ext cx="2678113"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10"/>
          <p:cNvSpPr txBox="1">
            <a:spLocks noChangeArrowheads="1"/>
          </p:cNvSpPr>
          <p:nvPr/>
        </p:nvSpPr>
        <p:spPr bwMode="auto">
          <a:xfrm>
            <a:off x="7227021" y="2330450"/>
            <a:ext cx="175072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solidFill>
                  <a:srgbClr val="FFFF00"/>
                </a:solidFill>
              </a:rPr>
              <a:t>Wide red spot</a:t>
            </a:r>
          </a:p>
        </p:txBody>
      </p:sp>
      <p:sp>
        <p:nvSpPr>
          <p:cNvPr id="22" name="Text Box 8"/>
          <p:cNvSpPr txBox="1">
            <a:spLocks noChangeArrowheads="1"/>
          </p:cNvSpPr>
          <p:nvPr/>
        </p:nvSpPr>
        <p:spPr bwMode="auto">
          <a:xfrm>
            <a:off x="346220" y="524452"/>
            <a:ext cx="1933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solidFill>
                  <a:srgbClr val="FFFF00"/>
                </a:solidFill>
              </a:rPr>
              <a:t>Front </a:t>
            </a:r>
            <a:r>
              <a:rPr lang="en-US" dirty="0" smtClean="0">
                <a:solidFill>
                  <a:srgbClr val="FFFF00"/>
                </a:solidFill>
              </a:rPr>
              <a:t>above right</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 Renders</a:t>
            </a:r>
            <a:endParaRPr lang="en-US" dirty="0"/>
          </a:p>
        </p:txBody>
      </p:sp>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Introduction to Engineering – E 10</a:t>
            </a:r>
            <a:endParaRPr lang="en-US" dirty="0"/>
          </a:p>
        </p:txBody>
      </p:sp>
      <p:sp>
        <p:nvSpPr>
          <p:cNvPr id="5" name="Slide Number Placeholder 4"/>
          <p:cNvSpPr>
            <a:spLocks noGrp="1"/>
          </p:cNvSpPr>
          <p:nvPr>
            <p:ph type="sldNum" sz="quarter" idx="12"/>
          </p:nvPr>
        </p:nvSpPr>
        <p:spPr/>
        <p:txBody>
          <a:bodyPr/>
          <a:lstStyle/>
          <a:p>
            <a:pPr>
              <a:defRPr/>
            </a:pPr>
            <a:fld id="{F981F18A-8954-4753-B611-6D45534C4595}" type="slidenum">
              <a:rPr lang="en-US" smtClean="0"/>
              <a:pPr>
                <a:defRPr/>
              </a:pPr>
              <a:t>17</a:t>
            </a:fld>
            <a:endParaRPr lang="en-US"/>
          </a:p>
        </p:txBody>
      </p:sp>
      <p:sp>
        <p:nvSpPr>
          <p:cNvPr id="6" name="Rectangle 5"/>
          <p:cNvSpPr/>
          <p:nvPr/>
        </p:nvSpPr>
        <p:spPr>
          <a:xfrm>
            <a:off x="0" y="4228052"/>
            <a:ext cx="2757055" cy="1477328"/>
          </a:xfrm>
          <a:prstGeom prst="rect">
            <a:avLst/>
          </a:prstGeom>
        </p:spPr>
        <p:txBody>
          <a:bodyPr wrap="square">
            <a:spAutoFit/>
          </a:bodyPr>
          <a:lstStyle/>
          <a:p>
            <a:r>
              <a:rPr lang="en-US" dirty="0">
                <a:solidFill>
                  <a:srgbClr val="FFFF00"/>
                </a:solidFill>
              </a:rPr>
              <a:t>You can preview a rendering of the current model within the SolidWorks graphics area</a:t>
            </a:r>
            <a:r>
              <a:rPr lang="en-US" dirty="0"/>
              <a:t>.</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7818" y="1510143"/>
            <a:ext cx="2119086" cy="246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401781" y="2701636"/>
            <a:ext cx="762002" cy="16348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42614" y="3042722"/>
            <a:ext cx="6285887" cy="331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369127" y="612430"/>
            <a:ext cx="6774873" cy="2031325"/>
          </a:xfrm>
          <a:prstGeom prst="rect">
            <a:avLst/>
          </a:prstGeom>
        </p:spPr>
        <p:txBody>
          <a:bodyPr wrap="square">
            <a:spAutoFit/>
          </a:bodyPr>
          <a:lstStyle/>
          <a:p>
            <a:r>
              <a:rPr lang="en-US" dirty="0">
                <a:solidFill>
                  <a:srgbClr val="FFFF00"/>
                </a:solidFill>
              </a:rPr>
              <a:t>PhotoView provides two ways to preview renders: in the graphics area (Integrated Preview) and in a separate window (Preview Window). Both methods help you assess changes quickly before performing a full render. Because updates are continuous, you can experiment with controls that affect rendering without fully understanding the purpose of each control. When you are satisfied with the settings, you can perform a full render.</a:t>
            </a:r>
          </a:p>
        </p:txBody>
      </p:sp>
    </p:spTree>
    <p:extLst>
      <p:ext uri="{BB962C8B-B14F-4D97-AF65-F5344CB8AC3E}">
        <p14:creationId xmlns:p14="http://schemas.microsoft.com/office/powerpoint/2010/main" val="3659660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Ken Youssefi</a:t>
            </a:r>
            <a:endParaRPr lang="en-US"/>
          </a:p>
        </p:txBody>
      </p:sp>
      <p:sp>
        <p:nvSpPr>
          <p:cNvPr id="3" name="Footer Placeholder 2"/>
          <p:cNvSpPr>
            <a:spLocks noGrp="1"/>
          </p:cNvSpPr>
          <p:nvPr>
            <p:ph type="ftr" sz="quarter" idx="11"/>
          </p:nvPr>
        </p:nvSpPr>
        <p:spPr/>
        <p:txBody>
          <a:bodyPr/>
          <a:lstStyle/>
          <a:p>
            <a:pPr>
              <a:defRPr/>
            </a:pPr>
            <a:r>
              <a:rPr lang="en-US" smtClean="0"/>
              <a:t>Introduction to Engineering – E 10</a:t>
            </a:r>
            <a:endParaRPr lang="en-US"/>
          </a:p>
        </p:txBody>
      </p:sp>
      <p:sp>
        <p:nvSpPr>
          <p:cNvPr id="4" name="Slide Number Placeholder 3"/>
          <p:cNvSpPr>
            <a:spLocks noGrp="1"/>
          </p:cNvSpPr>
          <p:nvPr>
            <p:ph type="sldNum" sz="quarter" idx="12"/>
          </p:nvPr>
        </p:nvSpPr>
        <p:spPr/>
        <p:txBody>
          <a:bodyPr/>
          <a:lstStyle/>
          <a:p>
            <a:pPr>
              <a:defRPr/>
            </a:pPr>
            <a:fld id="{6E7EB8AC-EC44-4C92-B65D-315E5CD15407}" type="slidenum">
              <a:rPr lang="en-US" smtClean="0"/>
              <a:pPr>
                <a:defRPr/>
              </a:pPr>
              <a:t>18</a:t>
            </a:fld>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6555" y="1896000"/>
            <a:ext cx="2763735" cy="321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477491" y="2108353"/>
            <a:ext cx="5001491" cy="1200329"/>
          </a:xfrm>
          <a:prstGeom prst="rect">
            <a:avLst/>
          </a:prstGeom>
        </p:spPr>
        <p:txBody>
          <a:bodyPr wrap="square">
            <a:spAutoFit/>
          </a:bodyPr>
          <a:lstStyle/>
          <a:p>
            <a:r>
              <a:rPr lang="en-US" sz="2400" dirty="0">
                <a:solidFill>
                  <a:srgbClr val="FFFF00"/>
                </a:solidFill>
              </a:rPr>
              <a:t>The PhotoView </a:t>
            </a:r>
            <a:r>
              <a:rPr lang="en-US" sz="2400" b="1" i="1" dirty="0">
                <a:solidFill>
                  <a:srgbClr val="FFFF00"/>
                </a:solidFill>
              </a:rPr>
              <a:t>Preview window </a:t>
            </a:r>
            <a:r>
              <a:rPr lang="en-US" sz="2400" dirty="0">
                <a:solidFill>
                  <a:srgbClr val="FFFF00"/>
                </a:solidFill>
              </a:rPr>
              <a:t>is a separate window from the main SolidWorks window.</a:t>
            </a:r>
          </a:p>
        </p:txBody>
      </p:sp>
      <p:sp>
        <p:nvSpPr>
          <p:cNvPr id="8" name="Rectangle 7"/>
          <p:cNvSpPr/>
          <p:nvPr/>
        </p:nvSpPr>
        <p:spPr>
          <a:xfrm>
            <a:off x="3505197" y="4228144"/>
            <a:ext cx="4918365" cy="1569660"/>
          </a:xfrm>
          <a:prstGeom prst="rect">
            <a:avLst/>
          </a:prstGeom>
        </p:spPr>
        <p:txBody>
          <a:bodyPr wrap="square">
            <a:spAutoFit/>
          </a:bodyPr>
          <a:lstStyle/>
          <a:p>
            <a:r>
              <a:rPr lang="en-US" sz="2400" dirty="0">
                <a:solidFill>
                  <a:srgbClr val="FFFF00"/>
                </a:solidFill>
              </a:rPr>
              <a:t>The window maintains the aspect ratio set in the PhotoView Options </a:t>
            </a:r>
            <a:r>
              <a:rPr lang="en-US" sz="2400" dirty="0" smtClean="0">
                <a:solidFill>
                  <a:srgbClr val="FFFF00"/>
                </a:solidFill>
              </a:rPr>
              <a:t>Property Manager </a:t>
            </a:r>
            <a:r>
              <a:rPr lang="en-US" sz="2400" dirty="0">
                <a:solidFill>
                  <a:srgbClr val="FFFF00"/>
                </a:solidFill>
              </a:rPr>
              <a:t>when you resize the window.</a:t>
            </a:r>
          </a:p>
        </p:txBody>
      </p:sp>
      <p:cxnSp>
        <p:nvCxnSpPr>
          <p:cNvPr id="9" name="Straight Arrow Connector 8"/>
          <p:cNvCxnSpPr/>
          <p:nvPr/>
        </p:nvCxnSpPr>
        <p:spPr>
          <a:xfrm flipH="1">
            <a:off x="1967345" y="2992582"/>
            <a:ext cx="1427018" cy="6511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443346" y="256166"/>
            <a:ext cx="8229600" cy="7413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200" kern="0" dirty="0" smtClean="0">
                <a:solidFill>
                  <a:srgbClr val="FF0000"/>
                </a:solidFill>
              </a:rPr>
              <a:t>Rendering</a:t>
            </a:r>
            <a:endParaRPr lang="en-US" sz="3200" kern="0" dirty="0">
              <a:solidFill>
                <a:srgbClr val="FF0000"/>
              </a:solidFill>
            </a:endParaRPr>
          </a:p>
        </p:txBody>
      </p:sp>
    </p:spTree>
    <p:extLst>
      <p:ext uri="{BB962C8B-B14F-4D97-AF65-F5344CB8AC3E}">
        <p14:creationId xmlns:p14="http://schemas.microsoft.com/office/powerpoint/2010/main" val="3709311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 Image Size and Format</a:t>
            </a:r>
            <a:endParaRPr lang="en-US" dirty="0"/>
          </a:p>
        </p:txBody>
      </p:sp>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Introduction to Engineering – E 10</a:t>
            </a:r>
            <a:endParaRPr lang="en-US" dirty="0"/>
          </a:p>
        </p:txBody>
      </p:sp>
      <p:sp>
        <p:nvSpPr>
          <p:cNvPr id="5" name="Slide Number Placeholder 4"/>
          <p:cNvSpPr>
            <a:spLocks noGrp="1"/>
          </p:cNvSpPr>
          <p:nvPr>
            <p:ph type="sldNum" sz="quarter" idx="12"/>
          </p:nvPr>
        </p:nvSpPr>
        <p:spPr/>
        <p:txBody>
          <a:bodyPr/>
          <a:lstStyle/>
          <a:p>
            <a:pPr>
              <a:defRPr/>
            </a:pPr>
            <a:fld id="{F981F18A-8954-4753-B611-6D45534C4595}" type="slidenum">
              <a:rPr lang="en-US" smtClean="0"/>
              <a:pPr>
                <a:defRPr/>
              </a:pPr>
              <a:t>19</a:t>
            </a:fld>
            <a:endParaRPr 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007756" y="1648691"/>
            <a:ext cx="2278742" cy="495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200" y="1662540"/>
            <a:ext cx="2119086" cy="246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8763" y="748145"/>
            <a:ext cx="8021781" cy="707886"/>
          </a:xfrm>
          <a:prstGeom prst="rect">
            <a:avLst/>
          </a:prstGeom>
          <a:noFill/>
        </p:spPr>
        <p:txBody>
          <a:bodyPr wrap="square" rtlCol="0">
            <a:spAutoFit/>
          </a:bodyPr>
          <a:lstStyle/>
          <a:p>
            <a:r>
              <a:rPr lang="en-US" sz="2000" dirty="0" smtClean="0">
                <a:solidFill>
                  <a:srgbClr val="FFFF00"/>
                </a:solidFill>
              </a:rPr>
              <a:t>Before performing the </a:t>
            </a:r>
            <a:r>
              <a:rPr lang="en-US" sz="2000" b="1" i="1" dirty="0" smtClean="0">
                <a:solidFill>
                  <a:srgbClr val="FFFF00"/>
                </a:solidFill>
              </a:rPr>
              <a:t>Final Render</a:t>
            </a:r>
            <a:r>
              <a:rPr lang="en-US" sz="2000" dirty="0" smtClean="0">
                <a:solidFill>
                  <a:srgbClr val="FFFF00"/>
                </a:solidFill>
              </a:rPr>
              <a:t>, edit the </a:t>
            </a:r>
            <a:r>
              <a:rPr lang="en-US" sz="2000" b="1" i="1" dirty="0" smtClean="0">
                <a:solidFill>
                  <a:srgbClr val="FFFF00"/>
                </a:solidFill>
              </a:rPr>
              <a:t>Options</a:t>
            </a:r>
            <a:r>
              <a:rPr lang="en-US" sz="2000" dirty="0" smtClean="0">
                <a:solidFill>
                  <a:srgbClr val="FFFF00"/>
                </a:solidFill>
              </a:rPr>
              <a:t> to choose image </a:t>
            </a:r>
            <a:r>
              <a:rPr lang="en-US" sz="2000" b="1" i="1" dirty="0" smtClean="0">
                <a:solidFill>
                  <a:srgbClr val="FFFF00"/>
                </a:solidFill>
              </a:rPr>
              <a:t>Size</a:t>
            </a:r>
            <a:r>
              <a:rPr lang="en-US" sz="2000" dirty="0" smtClean="0">
                <a:solidFill>
                  <a:srgbClr val="FFFF00"/>
                </a:solidFill>
              </a:rPr>
              <a:t> and image </a:t>
            </a:r>
            <a:r>
              <a:rPr lang="en-US" sz="2000" b="1" i="1" dirty="0" smtClean="0">
                <a:solidFill>
                  <a:srgbClr val="FFFF00"/>
                </a:solidFill>
              </a:rPr>
              <a:t>Format</a:t>
            </a:r>
            <a:endParaRPr lang="en-US" sz="2000" b="1" i="1" dirty="0">
              <a:solidFill>
                <a:srgbClr val="FFFF00"/>
              </a:solidFill>
            </a:endParaRPr>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13532" y="1233054"/>
            <a:ext cx="2322286" cy="540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9709" y="3269673"/>
            <a:ext cx="1731818" cy="221672"/>
          </a:xfrm>
          <a:prstGeom prst="rect">
            <a:avLst/>
          </a:prstGeom>
          <a:solidFill>
            <a:srgbClr val="FF0000">
              <a:alpha val="25098"/>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62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Picture9"/>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4552950" y="376238"/>
            <a:ext cx="39814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8" descr="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849563"/>
            <a:ext cx="5181600"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9" descr="Picture9"/>
          <p:cNvPicPr>
            <a:picLocks noChangeAspect="1" noChangeArrowheads="1"/>
          </p:cNvPicPr>
          <p:nvPr/>
        </p:nvPicPr>
        <p:blipFill>
          <a:blip r:embed="rId4" cstate="print">
            <a:lum bright="-20000" contrast="40000"/>
            <a:extLst>
              <a:ext uri="{28A0092B-C50C-407E-A947-70E740481C1C}">
                <a14:useLocalDpi xmlns:a14="http://schemas.microsoft.com/office/drawing/2010/main" val="0"/>
              </a:ext>
            </a:extLst>
          </a:blip>
          <a:srcRect/>
          <a:stretch>
            <a:fillRect/>
          </a:stretch>
        </p:blipFill>
        <p:spPr bwMode="auto">
          <a:xfrm>
            <a:off x="381000" y="609600"/>
            <a:ext cx="367665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Pictur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4191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Ken Youssefi</a:t>
            </a:r>
            <a:endParaRPr lang="en-US"/>
          </a:p>
        </p:txBody>
      </p:sp>
      <p:sp>
        <p:nvSpPr>
          <p:cNvPr id="3" name="Footer Placeholder 2"/>
          <p:cNvSpPr>
            <a:spLocks noGrp="1"/>
          </p:cNvSpPr>
          <p:nvPr>
            <p:ph type="ftr" sz="quarter" idx="11"/>
          </p:nvPr>
        </p:nvSpPr>
        <p:spPr/>
        <p:txBody>
          <a:bodyPr/>
          <a:lstStyle/>
          <a:p>
            <a:pPr>
              <a:defRPr/>
            </a:pPr>
            <a:r>
              <a:rPr lang="en-US" smtClean="0"/>
              <a:t>Introduction to Engineering – E 10</a:t>
            </a:r>
            <a:endParaRPr lang="en-US"/>
          </a:p>
        </p:txBody>
      </p:sp>
      <p:sp>
        <p:nvSpPr>
          <p:cNvPr id="4" name="Slide Number Placeholder 3"/>
          <p:cNvSpPr>
            <a:spLocks noGrp="1"/>
          </p:cNvSpPr>
          <p:nvPr>
            <p:ph type="sldNum" sz="quarter" idx="12"/>
          </p:nvPr>
        </p:nvSpPr>
        <p:spPr/>
        <p:txBody>
          <a:bodyPr/>
          <a:lstStyle/>
          <a:p>
            <a:pPr>
              <a:defRPr/>
            </a:pPr>
            <a:fld id="{6E7EB8AC-EC44-4C92-B65D-315E5CD15407}"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Render</a:t>
            </a:r>
            <a:endParaRPr lang="en-US" dirty="0"/>
          </a:p>
        </p:txBody>
      </p:sp>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Introduction to Engineering – E 10</a:t>
            </a:r>
            <a:endParaRPr lang="en-US" dirty="0"/>
          </a:p>
        </p:txBody>
      </p:sp>
      <p:sp>
        <p:nvSpPr>
          <p:cNvPr id="5" name="Slide Number Placeholder 4"/>
          <p:cNvSpPr>
            <a:spLocks noGrp="1"/>
          </p:cNvSpPr>
          <p:nvPr>
            <p:ph type="sldNum" sz="quarter" idx="12"/>
          </p:nvPr>
        </p:nvSpPr>
        <p:spPr/>
        <p:txBody>
          <a:bodyPr/>
          <a:lstStyle/>
          <a:p>
            <a:pPr>
              <a:defRPr/>
            </a:pPr>
            <a:fld id="{F981F18A-8954-4753-B611-6D45534C4595}" type="slidenum">
              <a:rPr lang="en-US" smtClean="0"/>
              <a:pPr>
                <a:defRPr/>
              </a:pPr>
              <a:t>20</a:t>
            </a:fld>
            <a:endParaRPr lang="en-US"/>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2920" y="2033980"/>
            <a:ext cx="7024914" cy="445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74872" y="1260763"/>
            <a:ext cx="1898073" cy="400110"/>
          </a:xfrm>
          <a:prstGeom prst="rect">
            <a:avLst/>
          </a:prstGeom>
          <a:noFill/>
        </p:spPr>
        <p:txBody>
          <a:bodyPr wrap="square" rtlCol="0">
            <a:spAutoFit/>
          </a:bodyPr>
          <a:lstStyle/>
          <a:p>
            <a:r>
              <a:rPr lang="en-US" sz="2000" dirty="0" smtClean="0">
                <a:solidFill>
                  <a:srgbClr val="FFFF00"/>
                </a:solidFill>
              </a:rPr>
              <a:t>Save image</a:t>
            </a:r>
            <a:endParaRPr lang="en-US" sz="2000" dirty="0">
              <a:solidFill>
                <a:srgbClr val="FFFF00"/>
              </a:solidFill>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0946" y="193960"/>
            <a:ext cx="2119086" cy="246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32364" y="789709"/>
            <a:ext cx="3325091" cy="707886"/>
          </a:xfrm>
          <a:prstGeom prst="rect">
            <a:avLst/>
          </a:prstGeom>
          <a:noFill/>
        </p:spPr>
        <p:txBody>
          <a:bodyPr wrap="square" rtlCol="0">
            <a:spAutoFit/>
          </a:bodyPr>
          <a:lstStyle/>
          <a:p>
            <a:r>
              <a:rPr lang="en-US" sz="2000" dirty="0" smtClean="0">
                <a:solidFill>
                  <a:srgbClr val="FFFF00"/>
                </a:solidFill>
              </a:rPr>
              <a:t>Select </a:t>
            </a:r>
            <a:r>
              <a:rPr lang="en-US" sz="2000" b="1" i="1" dirty="0" smtClean="0">
                <a:solidFill>
                  <a:srgbClr val="FFFF00"/>
                </a:solidFill>
              </a:rPr>
              <a:t>Final Render </a:t>
            </a:r>
            <a:r>
              <a:rPr lang="en-US" sz="2000" dirty="0" smtClean="0">
                <a:solidFill>
                  <a:srgbClr val="FFFF00"/>
                </a:solidFill>
              </a:rPr>
              <a:t>option after rendering is finished</a:t>
            </a:r>
            <a:endParaRPr lang="en-US" sz="2000" dirty="0">
              <a:solidFill>
                <a:srgbClr val="FFFF00"/>
              </a:solidFill>
            </a:endParaRPr>
          </a:p>
        </p:txBody>
      </p:sp>
      <p:cxnSp>
        <p:nvCxnSpPr>
          <p:cNvPr id="10" name="Straight Arrow Connector 9"/>
          <p:cNvCxnSpPr/>
          <p:nvPr/>
        </p:nvCxnSpPr>
        <p:spPr>
          <a:xfrm flipH="1">
            <a:off x="7661565" y="1731818"/>
            <a:ext cx="263235" cy="9559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468582" y="1163782"/>
            <a:ext cx="1025236" cy="5541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902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lumMod val="65000"/>
              </a:schemeClr>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409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Ken Youssefi</a:t>
            </a:r>
          </a:p>
        </p:txBody>
      </p:sp>
      <p:sp>
        <p:nvSpPr>
          <p:cNvPr id="409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Introduction to Engineering – E 10</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067C5A-FB67-4B9A-BA66-7DC03B4DECBF}" type="slidenum">
              <a:rPr lang="en-US" smtClean="0"/>
              <a:pPr eaLnBrk="1" hangingPunct="1"/>
              <a:t>3</a:t>
            </a:fld>
            <a:endParaRPr lang="en-US" smtClean="0"/>
          </a:p>
        </p:txBody>
      </p:sp>
      <p:pic>
        <p:nvPicPr>
          <p:cNvPr id="410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9238" y="468313"/>
            <a:ext cx="6372225" cy="61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a:gradFill>
        <a:effectLst/>
      </p:bgPr>
    </p:bg>
    <p:spTree>
      <p:nvGrpSpPr>
        <p:cNvPr id="1" name=""/>
        <p:cNvGrpSpPr/>
        <p:nvPr/>
      </p:nvGrpSpPr>
      <p:grpSpPr>
        <a:xfrm>
          <a:off x="0" y="0"/>
          <a:ext cx="0" cy="0"/>
          <a:chOff x="0" y="0"/>
          <a:chExt cx="0" cy="0"/>
        </a:xfrm>
      </p:grpSpPr>
      <p:sp>
        <p:nvSpPr>
          <p:cNvPr id="512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Ken Youssefi</a:t>
            </a:r>
          </a:p>
        </p:txBody>
      </p:sp>
      <p:sp>
        <p:nvSpPr>
          <p:cNvPr id="512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Introduction to Engineering – E 10</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688CE9-7A4A-4A7A-9F68-BC3D131D6C31}" type="slidenum">
              <a:rPr lang="en-US" smtClean="0"/>
              <a:pPr eaLnBrk="1" hangingPunct="1"/>
              <a:t>4</a:t>
            </a:fld>
            <a:endParaRPr lang="en-US" smtClean="0"/>
          </a:p>
        </p:txBody>
      </p:sp>
      <p:pic>
        <p:nvPicPr>
          <p:cNvPr id="512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25231" y="539017"/>
            <a:ext cx="7269678" cy="564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Ken Youssefi</a:t>
            </a:r>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Introduction to Engineering – E 10</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F7BD416-4567-4299-9EF7-9E816076EF77}" type="slidenum">
              <a:rPr lang="en-US" smtClean="0"/>
              <a:pPr eaLnBrk="1" hangingPunct="1"/>
              <a:t>5</a:t>
            </a:fld>
            <a:endParaRPr lang="en-US" smtClean="0"/>
          </a:p>
        </p:txBody>
      </p:sp>
      <p:pic>
        <p:nvPicPr>
          <p:cNvPr id="6149" name="Picture 2"/>
          <p:cNvPicPr>
            <a:picLocks noChangeAspect="1" noChangeArrowheads="1"/>
          </p:cNvPicPr>
          <p:nvPr/>
        </p:nvPicPr>
        <p:blipFill>
          <a:blip r:embed="rId2" cstate="print">
            <a:lum bright="4000" contrast="40000"/>
            <a:extLst>
              <a:ext uri="{28A0092B-C50C-407E-A947-70E740481C1C}">
                <a14:useLocalDpi xmlns:a14="http://schemas.microsoft.com/office/drawing/2010/main" val="0"/>
              </a:ext>
            </a:extLst>
          </a:blip>
          <a:srcRect/>
          <a:stretch>
            <a:fillRect/>
          </a:stretch>
        </p:blipFill>
        <p:spPr bwMode="auto">
          <a:xfrm>
            <a:off x="14288" y="1843088"/>
            <a:ext cx="46958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Picture7"/>
          <p:cNvPicPr>
            <a:picLocks noChangeAspect="1" noChangeArrowheads="1"/>
          </p:cNvPicPr>
          <p:nvPr/>
        </p:nvPicPr>
        <p:blipFill>
          <a:blip r:embed="rId3" cstate="print">
            <a:lum bright="-2000" contrast="40000"/>
            <a:extLst>
              <a:ext uri="{28A0092B-C50C-407E-A947-70E740481C1C}">
                <a14:useLocalDpi xmlns:a14="http://schemas.microsoft.com/office/drawing/2010/main" val="0"/>
              </a:ext>
            </a:extLst>
          </a:blip>
          <a:srcRect/>
          <a:stretch>
            <a:fillRect/>
          </a:stretch>
        </p:blipFill>
        <p:spPr bwMode="auto">
          <a:xfrm>
            <a:off x="3890963" y="0"/>
            <a:ext cx="5253037"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heckerboard(across)">
                                      <p:cBhvr>
                                        <p:cTn id="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0638"/>
            <a:ext cx="8229600" cy="654050"/>
          </a:xfrm>
        </p:spPr>
        <p:txBody>
          <a:bodyPr/>
          <a:lstStyle/>
          <a:p>
            <a:r>
              <a:rPr lang="en-US" sz="2800" b="1" i="1" dirty="0" smtClean="0">
                <a:solidFill>
                  <a:srgbClr val="FF9900"/>
                </a:solidFill>
              </a:rPr>
              <a:t>PhotoView 360</a:t>
            </a:r>
          </a:p>
        </p:txBody>
      </p:sp>
      <p:sp>
        <p:nvSpPr>
          <p:cNvPr id="717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Ken Youssefi</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Introduction to Engineering – E 10</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9CD21E2-F72E-4297-AFDB-7623FEC57BC5}" type="slidenum">
              <a:rPr lang="en-US" smtClean="0"/>
              <a:pPr eaLnBrk="1" hangingPunct="1"/>
              <a:t>6</a:t>
            </a:fld>
            <a:endParaRPr lang="en-US" smtClean="0"/>
          </a:p>
        </p:txBody>
      </p:sp>
      <p:sp>
        <p:nvSpPr>
          <p:cNvPr id="7176" name="Text Box 6"/>
          <p:cNvSpPr txBox="1">
            <a:spLocks noChangeArrowheads="1"/>
          </p:cNvSpPr>
          <p:nvPr/>
        </p:nvSpPr>
        <p:spPr bwMode="auto">
          <a:xfrm>
            <a:off x="458787" y="869950"/>
            <a:ext cx="64684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dirty="0">
                <a:solidFill>
                  <a:srgbClr val="FFFF00"/>
                </a:solidFill>
              </a:rPr>
              <a:t>Select </a:t>
            </a:r>
            <a:r>
              <a:rPr lang="en-US" sz="2200" b="1" i="1" dirty="0" smtClean="0">
                <a:solidFill>
                  <a:srgbClr val="FFFF00"/>
                </a:solidFill>
              </a:rPr>
              <a:t>Tools</a:t>
            </a:r>
            <a:r>
              <a:rPr lang="en-US" sz="2200" dirty="0" smtClean="0">
                <a:solidFill>
                  <a:srgbClr val="FFFF00"/>
                </a:solidFill>
              </a:rPr>
              <a:t> </a:t>
            </a:r>
            <a:r>
              <a:rPr lang="en-US" sz="2200" dirty="0">
                <a:solidFill>
                  <a:srgbClr val="FFFF00"/>
                </a:solidFill>
              </a:rPr>
              <a:t>→ </a:t>
            </a:r>
            <a:r>
              <a:rPr lang="en-US" sz="2200" b="1" i="1" dirty="0">
                <a:solidFill>
                  <a:srgbClr val="FFFF00"/>
                </a:solidFill>
              </a:rPr>
              <a:t>Add-Ins</a:t>
            </a:r>
            <a:r>
              <a:rPr lang="en-US" sz="2200" dirty="0">
                <a:solidFill>
                  <a:srgbClr val="FFFF00"/>
                </a:solidFill>
              </a:rPr>
              <a:t> → </a:t>
            </a:r>
            <a:r>
              <a:rPr lang="en-US" sz="2200" dirty="0" smtClean="0">
                <a:solidFill>
                  <a:srgbClr val="FFFF00"/>
                </a:solidFill>
              </a:rPr>
              <a:t>add </a:t>
            </a:r>
            <a:r>
              <a:rPr lang="en-US" sz="2200" b="1" i="1" dirty="0" smtClean="0">
                <a:solidFill>
                  <a:srgbClr val="FFFF00"/>
                </a:solidFill>
              </a:rPr>
              <a:t>PhotoView 360</a:t>
            </a:r>
            <a:endParaRPr lang="en-US" sz="2200" b="1" i="1" dirty="0">
              <a:solidFill>
                <a:srgbClr val="FFFF00"/>
              </a:solidFill>
            </a:endParaRPr>
          </a:p>
        </p:txBody>
      </p:sp>
      <p:sp>
        <p:nvSpPr>
          <p:cNvPr id="7177" name="Text Box 9"/>
          <p:cNvSpPr txBox="1">
            <a:spLocks noChangeArrowheads="1"/>
          </p:cNvSpPr>
          <p:nvPr/>
        </p:nvSpPr>
        <p:spPr bwMode="auto">
          <a:xfrm>
            <a:off x="3138488" y="3952875"/>
            <a:ext cx="17287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FFFF00"/>
                </a:solidFill>
              </a:rPr>
              <a:t>Check to load at start up</a:t>
            </a:r>
          </a:p>
        </p:txBody>
      </p:sp>
      <p:pic>
        <p:nvPicPr>
          <p:cNvPr id="7180" name="Picture 1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28109" y="1620983"/>
            <a:ext cx="5631543" cy="123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710" y="1496292"/>
            <a:ext cx="3061855" cy="46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flipV="1">
            <a:off x="2743200" y="2909455"/>
            <a:ext cx="817418" cy="9559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018276" y="1576327"/>
            <a:ext cx="787400" cy="506413"/>
          </a:xfrm>
          <a:prstGeom prst="ellipse">
            <a:avLst/>
          </a:prstGeom>
          <a:solidFill>
            <a:srgbClr val="FF0000">
              <a:alpha val="23137"/>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Rendering in SolidWorks</a:t>
            </a:r>
            <a:endParaRPr lang="en-US" b="1" i="1" dirty="0"/>
          </a:p>
        </p:txBody>
      </p:sp>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Introduction to Engineering – E 10</a:t>
            </a:r>
            <a:endParaRPr lang="en-US"/>
          </a:p>
        </p:txBody>
      </p:sp>
      <p:sp>
        <p:nvSpPr>
          <p:cNvPr id="5" name="Slide Number Placeholder 4"/>
          <p:cNvSpPr>
            <a:spLocks noGrp="1"/>
          </p:cNvSpPr>
          <p:nvPr>
            <p:ph type="sldNum" sz="quarter" idx="12"/>
          </p:nvPr>
        </p:nvSpPr>
        <p:spPr/>
        <p:txBody>
          <a:bodyPr/>
          <a:lstStyle/>
          <a:p>
            <a:pPr>
              <a:defRPr/>
            </a:pPr>
            <a:fld id="{F981F18A-8954-4753-B611-6D45534C4595}" type="slidenum">
              <a:rPr lang="en-US" smtClean="0"/>
              <a:pPr>
                <a:defRPr/>
              </a:pPr>
              <a:t>7</a:t>
            </a:fld>
            <a:endParaRPr lang="en-US"/>
          </a:p>
        </p:txBody>
      </p:sp>
      <p:pic>
        <p:nvPicPr>
          <p:cNvPr id="307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0779" y="1575460"/>
            <a:ext cx="210457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29"/>
          <p:cNvSpPr txBox="1">
            <a:spLocks noChangeArrowheads="1"/>
          </p:cNvSpPr>
          <p:nvPr/>
        </p:nvSpPr>
        <p:spPr bwMode="auto">
          <a:xfrm>
            <a:off x="450850" y="815975"/>
            <a:ext cx="29956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dirty="0">
                <a:solidFill>
                  <a:srgbClr val="FFFF00"/>
                </a:solidFill>
              </a:rPr>
              <a:t>Rendering </a:t>
            </a:r>
            <a:r>
              <a:rPr lang="en-US" sz="2200" dirty="0" smtClean="0">
                <a:solidFill>
                  <a:srgbClr val="FFFF00"/>
                </a:solidFill>
              </a:rPr>
              <a:t>Menu</a:t>
            </a:r>
            <a:endParaRPr lang="en-US" sz="2200" dirty="0">
              <a:solidFill>
                <a:srgbClr val="FFFF00"/>
              </a:solidFill>
            </a:endParaRPr>
          </a:p>
        </p:txBody>
      </p:sp>
      <p:grpSp>
        <p:nvGrpSpPr>
          <p:cNvPr id="10" name="Group 25"/>
          <p:cNvGrpSpPr>
            <a:grpSpLocks/>
          </p:cNvGrpSpPr>
          <p:nvPr/>
        </p:nvGrpSpPr>
        <p:grpSpPr bwMode="auto">
          <a:xfrm>
            <a:off x="301481" y="4685867"/>
            <a:ext cx="3743324" cy="1327150"/>
            <a:chOff x="3159" y="2399"/>
            <a:chExt cx="2358" cy="836"/>
          </a:xfrm>
        </p:grpSpPr>
        <p:sp>
          <p:nvSpPr>
            <p:cNvPr id="11" name="Text Box 13"/>
            <p:cNvSpPr txBox="1">
              <a:spLocks noChangeArrowheads="1"/>
            </p:cNvSpPr>
            <p:nvPr/>
          </p:nvSpPr>
          <p:spPr bwMode="auto">
            <a:xfrm>
              <a:off x="3159" y="2399"/>
              <a:ext cx="235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en-US" dirty="0">
                  <a:solidFill>
                    <a:srgbClr val="FFFF00"/>
                  </a:solidFill>
                </a:rPr>
                <a:t>Apply </a:t>
              </a:r>
              <a:r>
                <a:rPr lang="en-US" dirty="0" smtClean="0">
                  <a:solidFill>
                    <a:srgbClr val="FFFF00"/>
                  </a:solidFill>
                </a:rPr>
                <a:t>Appearance (material)</a:t>
              </a:r>
              <a:endParaRPr lang="en-US" dirty="0">
                <a:solidFill>
                  <a:srgbClr val="FFFF00"/>
                </a:solidFill>
              </a:endParaRPr>
            </a:p>
          </p:txBody>
        </p:sp>
        <p:sp>
          <p:nvSpPr>
            <p:cNvPr id="12" name="Text Box 14"/>
            <p:cNvSpPr txBox="1">
              <a:spLocks noChangeArrowheads="1"/>
            </p:cNvSpPr>
            <p:nvPr/>
          </p:nvSpPr>
          <p:spPr bwMode="auto">
            <a:xfrm>
              <a:off x="3159" y="2710"/>
              <a:ext cx="23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en-US" dirty="0">
                  <a:solidFill>
                    <a:srgbClr val="FFFF00"/>
                  </a:solidFill>
                </a:rPr>
                <a:t>Select </a:t>
              </a:r>
              <a:r>
                <a:rPr lang="en-US" dirty="0" smtClean="0">
                  <a:solidFill>
                    <a:srgbClr val="FFFF00"/>
                  </a:solidFill>
                </a:rPr>
                <a:t>Scene </a:t>
              </a:r>
              <a:r>
                <a:rPr lang="en-US" dirty="0">
                  <a:solidFill>
                    <a:srgbClr val="FFFF00"/>
                  </a:solidFill>
                </a:rPr>
                <a:t>or </a:t>
              </a:r>
              <a:r>
                <a:rPr lang="en-US" dirty="0" smtClean="0">
                  <a:solidFill>
                    <a:srgbClr val="FFFF00"/>
                  </a:solidFill>
                </a:rPr>
                <a:t>Environment</a:t>
              </a:r>
              <a:endParaRPr lang="en-US" dirty="0">
                <a:solidFill>
                  <a:srgbClr val="FFFF00"/>
                </a:solidFill>
              </a:endParaRPr>
            </a:p>
          </p:txBody>
        </p:sp>
        <p:sp>
          <p:nvSpPr>
            <p:cNvPr id="13" name="Text Box 15"/>
            <p:cNvSpPr txBox="1">
              <a:spLocks noChangeArrowheads="1"/>
            </p:cNvSpPr>
            <p:nvPr/>
          </p:nvSpPr>
          <p:spPr bwMode="auto">
            <a:xfrm>
              <a:off x="3159" y="3004"/>
              <a:ext cx="19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en-US" dirty="0">
                  <a:solidFill>
                    <a:srgbClr val="FFFF00"/>
                  </a:solidFill>
                </a:rPr>
                <a:t>Choose </a:t>
              </a:r>
              <a:r>
                <a:rPr lang="en-US" dirty="0" smtClean="0">
                  <a:solidFill>
                    <a:srgbClr val="FFFF00"/>
                  </a:solidFill>
                </a:rPr>
                <a:t>Lighting</a:t>
              </a:r>
              <a:endParaRPr lang="en-US" dirty="0">
                <a:solidFill>
                  <a:srgbClr val="FFFF00"/>
                </a:solidFill>
              </a:endParaRPr>
            </a:p>
          </p:txBody>
        </p:sp>
      </p:grpSp>
      <p:grpSp>
        <p:nvGrpSpPr>
          <p:cNvPr id="20" name="Group 19"/>
          <p:cNvGrpSpPr/>
          <p:nvPr/>
        </p:nvGrpSpPr>
        <p:grpSpPr>
          <a:xfrm>
            <a:off x="6899563" y="595746"/>
            <a:ext cx="2036619" cy="5915890"/>
            <a:chOff x="6899563" y="595746"/>
            <a:chExt cx="2036619" cy="5915890"/>
          </a:xfrm>
        </p:grpSpPr>
        <p:pic>
          <p:nvPicPr>
            <p:cNvPr id="3072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99563" y="1025236"/>
              <a:ext cx="1953491"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982691" y="595746"/>
              <a:ext cx="1953491" cy="369332"/>
            </a:xfrm>
            <a:prstGeom prst="rect">
              <a:avLst/>
            </a:prstGeom>
            <a:noFill/>
          </p:spPr>
          <p:txBody>
            <a:bodyPr wrap="square" rtlCol="0">
              <a:spAutoFit/>
            </a:bodyPr>
            <a:lstStyle/>
            <a:p>
              <a:r>
                <a:rPr lang="en-US" dirty="0" smtClean="0">
                  <a:solidFill>
                    <a:srgbClr val="FFFF00"/>
                  </a:solidFill>
                </a:rPr>
                <a:t>Select material</a:t>
              </a:r>
              <a:endParaRPr lang="en-US" dirty="0">
                <a:solidFill>
                  <a:srgbClr val="FFFF00"/>
                </a:solidFill>
              </a:endParaRPr>
            </a:p>
          </p:txBody>
        </p:sp>
      </p:grpSp>
      <p:grpSp>
        <p:nvGrpSpPr>
          <p:cNvPr id="16" name="Group 15"/>
          <p:cNvGrpSpPr/>
          <p:nvPr/>
        </p:nvGrpSpPr>
        <p:grpSpPr>
          <a:xfrm>
            <a:off x="1898073" y="912420"/>
            <a:ext cx="4351646" cy="5718629"/>
            <a:chOff x="1898073" y="912420"/>
            <a:chExt cx="4351646" cy="5718629"/>
          </a:xfrm>
        </p:grpSpPr>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217719" y="912420"/>
              <a:ext cx="2032000" cy="571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1898073" y="1427020"/>
              <a:ext cx="2715490" cy="1494395"/>
              <a:chOff x="1898073" y="1427020"/>
              <a:chExt cx="2715490" cy="1494395"/>
            </a:xfrm>
          </p:grpSpPr>
          <p:sp>
            <p:nvSpPr>
              <p:cNvPr id="19" name="Text Box 13"/>
              <p:cNvSpPr txBox="1">
                <a:spLocks noChangeArrowheads="1"/>
              </p:cNvSpPr>
              <p:nvPr/>
            </p:nvSpPr>
            <p:spPr bwMode="auto">
              <a:xfrm>
                <a:off x="2365808" y="1998085"/>
                <a:ext cx="22477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en-US" dirty="0" smtClean="0">
                    <a:solidFill>
                      <a:srgbClr val="FFFF00"/>
                    </a:solidFill>
                  </a:rPr>
                  <a:t>Choose appearance (material)</a:t>
                </a:r>
                <a:endParaRPr lang="en-US" dirty="0">
                  <a:solidFill>
                    <a:srgbClr val="FFFF00"/>
                  </a:solidFill>
                </a:endParaRPr>
              </a:p>
            </p:txBody>
          </p:sp>
          <p:cxnSp>
            <p:nvCxnSpPr>
              <p:cNvPr id="15" name="Straight Arrow Connector 14"/>
              <p:cNvCxnSpPr/>
              <p:nvPr/>
            </p:nvCxnSpPr>
            <p:spPr>
              <a:xfrm flipV="1">
                <a:off x="1898073" y="1427020"/>
                <a:ext cx="2563091" cy="6373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pic>
        <p:nvPicPr>
          <p:cNvPr id="30724"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292930" y="1126836"/>
            <a:ext cx="1857829" cy="277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26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fade">
                                      <p:cBhvr>
                                        <p:cTn id="17" dur="500"/>
                                        <p:tgtEl>
                                          <p:spTgt spid="307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Rendering - Appearance</a:t>
            </a:r>
            <a:endParaRPr lang="en-US" dirty="0"/>
          </a:p>
        </p:txBody>
      </p:sp>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Introduction to Engineering – E 10</a:t>
            </a:r>
            <a:endParaRPr lang="en-US" dirty="0"/>
          </a:p>
        </p:txBody>
      </p:sp>
      <p:sp>
        <p:nvSpPr>
          <p:cNvPr id="5" name="Slide Number Placeholder 4"/>
          <p:cNvSpPr>
            <a:spLocks noGrp="1"/>
          </p:cNvSpPr>
          <p:nvPr>
            <p:ph type="sldNum" sz="quarter" idx="12"/>
          </p:nvPr>
        </p:nvSpPr>
        <p:spPr/>
        <p:txBody>
          <a:bodyPr/>
          <a:lstStyle/>
          <a:p>
            <a:pPr>
              <a:defRPr/>
            </a:pPr>
            <a:fld id="{F981F18A-8954-4753-B611-6D45534C4595}" type="slidenum">
              <a:rPr lang="en-US" smtClean="0"/>
              <a:pPr>
                <a:defRPr/>
              </a:pPr>
              <a:t>8</a:t>
            </a:fld>
            <a:endParaRPr lang="en-US"/>
          </a:p>
        </p:txBody>
      </p:sp>
      <p:pic>
        <p:nvPicPr>
          <p:cNvPr id="317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499922" y="1025237"/>
            <a:ext cx="3306155" cy="261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899563" y="595746"/>
            <a:ext cx="2036619" cy="5915890"/>
            <a:chOff x="6899563" y="595746"/>
            <a:chExt cx="2036619" cy="5915890"/>
          </a:xfrm>
        </p:grpSpPr>
        <p:pic>
          <p:nvPicPr>
            <p:cNvPr id="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99563" y="1025236"/>
              <a:ext cx="1953491"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82691" y="595746"/>
              <a:ext cx="1953491" cy="369332"/>
            </a:xfrm>
            <a:prstGeom prst="rect">
              <a:avLst/>
            </a:prstGeom>
            <a:noFill/>
          </p:spPr>
          <p:txBody>
            <a:bodyPr wrap="square" rtlCol="0">
              <a:spAutoFit/>
            </a:bodyPr>
            <a:lstStyle/>
            <a:p>
              <a:r>
                <a:rPr lang="en-US" dirty="0" smtClean="0">
                  <a:solidFill>
                    <a:srgbClr val="FFFF00"/>
                  </a:solidFill>
                </a:rPr>
                <a:t>Select material</a:t>
              </a:r>
              <a:endParaRPr lang="en-US" dirty="0">
                <a:solidFill>
                  <a:srgbClr val="FFFF00"/>
                </a:solidFill>
              </a:endParaRPr>
            </a:p>
          </p:txBody>
        </p:sp>
      </p:grpSp>
      <p:sp>
        <p:nvSpPr>
          <p:cNvPr id="10" name="TextBox 9"/>
          <p:cNvSpPr txBox="1"/>
          <p:nvPr/>
        </p:nvSpPr>
        <p:spPr>
          <a:xfrm>
            <a:off x="4031672" y="3616038"/>
            <a:ext cx="1953491" cy="369332"/>
          </a:xfrm>
          <a:prstGeom prst="rect">
            <a:avLst/>
          </a:prstGeom>
          <a:noFill/>
        </p:spPr>
        <p:txBody>
          <a:bodyPr wrap="square" rtlCol="0">
            <a:spAutoFit/>
          </a:bodyPr>
          <a:lstStyle/>
          <a:p>
            <a:r>
              <a:rPr lang="en-US" dirty="0" smtClean="0">
                <a:solidFill>
                  <a:srgbClr val="FFFF00"/>
                </a:solidFill>
              </a:rPr>
              <a:t>Drag and drop</a:t>
            </a:r>
            <a:endParaRPr lang="en-US" dirty="0">
              <a:solidFill>
                <a:srgbClr val="FFFF00"/>
              </a:solidFill>
            </a:endParaRPr>
          </a:p>
        </p:txBody>
      </p:sp>
      <p:cxnSp>
        <p:nvCxnSpPr>
          <p:cNvPr id="11" name="Straight Arrow Connector 10"/>
          <p:cNvCxnSpPr/>
          <p:nvPr/>
        </p:nvCxnSpPr>
        <p:spPr>
          <a:xfrm flipH="1" flipV="1">
            <a:off x="5486400" y="3006436"/>
            <a:ext cx="1704109" cy="23968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20291" y="4176157"/>
            <a:ext cx="3103418" cy="254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166253" y="540326"/>
            <a:ext cx="3463637" cy="5886863"/>
            <a:chOff x="166253" y="540326"/>
            <a:chExt cx="3463637" cy="5886863"/>
          </a:xfrm>
        </p:grpSpPr>
        <p:pic>
          <p:nvPicPr>
            <p:cNvPr id="3174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74073" y="1525978"/>
              <a:ext cx="2154711" cy="490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66253" y="540326"/>
              <a:ext cx="3463637" cy="923330"/>
            </a:xfrm>
            <a:prstGeom prst="rect">
              <a:avLst/>
            </a:prstGeom>
            <a:noFill/>
          </p:spPr>
          <p:txBody>
            <a:bodyPr wrap="square" rtlCol="0">
              <a:spAutoFit/>
            </a:bodyPr>
            <a:lstStyle/>
            <a:p>
              <a:r>
                <a:rPr lang="en-US" dirty="0" smtClean="0">
                  <a:solidFill>
                    <a:srgbClr val="FFFF00"/>
                  </a:solidFill>
                </a:rPr>
                <a:t>The selection applies to the part by default. Surface, face and feature can also be selected </a:t>
              </a:r>
              <a:endParaRPr lang="en-US" dirty="0">
                <a:solidFill>
                  <a:srgbClr val="FFFF00"/>
                </a:solidFill>
              </a:endParaRPr>
            </a:p>
          </p:txBody>
        </p:sp>
        <p:cxnSp>
          <p:nvCxnSpPr>
            <p:cNvPr id="14" name="Straight Arrow Connector 13"/>
            <p:cNvCxnSpPr>
              <a:stCxn id="16" idx="2"/>
            </p:cNvCxnSpPr>
            <p:nvPr/>
          </p:nvCxnSpPr>
          <p:spPr>
            <a:xfrm flipH="1">
              <a:off x="1149927" y="1463656"/>
              <a:ext cx="748145" cy="20692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097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Rendering – Surface Finish</a:t>
            </a:r>
            <a:endParaRPr lang="en-US" dirty="0"/>
          </a:p>
        </p:txBody>
      </p:sp>
      <p:sp>
        <p:nvSpPr>
          <p:cNvPr id="3" name="Date Placeholder 2"/>
          <p:cNvSpPr>
            <a:spLocks noGrp="1"/>
          </p:cNvSpPr>
          <p:nvPr>
            <p:ph type="dt" sz="half" idx="10"/>
          </p:nvPr>
        </p:nvSpPr>
        <p:spPr/>
        <p:txBody>
          <a:bodyPr/>
          <a:lstStyle/>
          <a:p>
            <a:pPr>
              <a:defRPr/>
            </a:pPr>
            <a:r>
              <a:rPr lang="en-US" smtClean="0"/>
              <a:t>Ken Youssefi</a:t>
            </a:r>
            <a:endParaRPr lang="en-US"/>
          </a:p>
        </p:txBody>
      </p:sp>
      <p:sp>
        <p:nvSpPr>
          <p:cNvPr id="4" name="Footer Placeholder 3"/>
          <p:cNvSpPr>
            <a:spLocks noGrp="1"/>
          </p:cNvSpPr>
          <p:nvPr>
            <p:ph type="ftr" sz="quarter" idx="11"/>
          </p:nvPr>
        </p:nvSpPr>
        <p:spPr/>
        <p:txBody>
          <a:bodyPr/>
          <a:lstStyle/>
          <a:p>
            <a:pPr>
              <a:defRPr/>
            </a:pPr>
            <a:r>
              <a:rPr lang="en-US" smtClean="0"/>
              <a:t>Introduction to Engineering – E 10</a:t>
            </a:r>
            <a:endParaRPr lang="en-US" dirty="0"/>
          </a:p>
        </p:txBody>
      </p:sp>
      <p:sp>
        <p:nvSpPr>
          <p:cNvPr id="5" name="Slide Number Placeholder 4"/>
          <p:cNvSpPr>
            <a:spLocks noGrp="1"/>
          </p:cNvSpPr>
          <p:nvPr>
            <p:ph type="sldNum" sz="quarter" idx="12"/>
          </p:nvPr>
        </p:nvSpPr>
        <p:spPr/>
        <p:txBody>
          <a:bodyPr/>
          <a:lstStyle/>
          <a:p>
            <a:pPr>
              <a:defRPr/>
            </a:pPr>
            <a:fld id="{F981F18A-8954-4753-B611-6D45534C4595}" type="slidenum">
              <a:rPr lang="en-US" smtClean="0"/>
              <a:pPr>
                <a:defRPr/>
              </a:pPr>
              <a:t>9</a:t>
            </a:fld>
            <a:endParaRPr lang="en-US"/>
          </a:p>
        </p:txBody>
      </p:sp>
      <p:pic>
        <p:nvPicPr>
          <p:cNvPr id="327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08742" y="1165762"/>
            <a:ext cx="7692571" cy="522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71455" y="1607127"/>
            <a:ext cx="3879272" cy="923330"/>
          </a:xfrm>
          <a:prstGeom prst="rect">
            <a:avLst/>
          </a:prstGeom>
          <a:noFill/>
        </p:spPr>
        <p:txBody>
          <a:bodyPr wrap="square" rtlCol="0">
            <a:spAutoFit/>
          </a:bodyPr>
          <a:lstStyle/>
          <a:p>
            <a:r>
              <a:rPr lang="en-US" dirty="0" smtClean="0"/>
              <a:t>To assign a surface finish: select Advance option and choose a surface finish</a:t>
            </a:r>
            <a:endParaRPr lang="en-US" dirty="0"/>
          </a:p>
        </p:txBody>
      </p:sp>
      <p:cxnSp>
        <p:nvCxnSpPr>
          <p:cNvPr id="8" name="Straight Arrow Connector 7"/>
          <p:cNvCxnSpPr/>
          <p:nvPr/>
        </p:nvCxnSpPr>
        <p:spPr>
          <a:xfrm flipH="1">
            <a:off x="2784764" y="1801091"/>
            <a:ext cx="665018" cy="969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286000" y="2576945"/>
            <a:ext cx="1828800" cy="7897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11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563</Words>
  <Application>Microsoft Office PowerPoint</Application>
  <PresentationFormat>On-screen Show (4:3)</PresentationFormat>
  <Paragraphs>106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PowerPoint Presentation</vt:lpstr>
      <vt:lpstr>PowerPoint Presentation</vt:lpstr>
      <vt:lpstr>PowerPoint Presentation</vt:lpstr>
      <vt:lpstr>PowerPoint Presentation</vt:lpstr>
      <vt:lpstr>PhotoView 360</vt:lpstr>
      <vt:lpstr>Rendering in SolidWorks</vt:lpstr>
      <vt:lpstr>Rendering - Appearance</vt:lpstr>
      <vt:lpstr>Rendering – Surface Finish</vt:lpstr>
      <vt:lpstr>Rendering – Scene (background)</vt:lpstr>
      <vt:lpstr>Rendering</vt:lpstr>
      <vt:lpstr>Rendering - Background</vt:lpstr>
      <vt:lpstr>PowerPoint Presentation</vt:lpstr>
      <vt:lpstr>Rendering - Lights</vt:lpstr>
      <vt:lpstr>Rendering - Lights</vt:lpstr>
      <vt:lpstr>Rendering – Lights</vt:lpstr>
      <vt:lpstr>Previewing Renders</vt:lpstr>
      <vt:lpstr>PowerPoint Presentation</vt:lpstr>
      <vt:lpstr>Render Image Size and Format</vt:lpstr>
      <vt:lpstr>Final Render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2014-09-12T06:05:43Z</dcterms:created>
  <dcterms:modified xsi:type="dcterms:W3CDTF">2014-09-12T06:36:12Z</dcterms:modified>
</cp:coreProperties>
</file>