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5"/>
  </p:notesMasterIdLst>
  <p:sldIdLst>
    <p:sldId id="261" r:id="rId2"/>
    <p:sldId id="288" r:id="rId3"/>
    <p:sldId id="289" r:id="rId4"/>
    <p:sldId id="307" r:id="rId5"/>
    <p:sldId id="295" r:id="rId6"/>
    <p:sldId id="308" r:id="rId7"/>
    <p:sldId id="298" r:id="rId8"/>
    <p:sldId id="310" r:id="rId9"/>
    <p:sldId id="311" r:id="rId10"/>
    <p:sldId id="300" r:id="rId11"/>
    <p:sldId id="269" r:id="rId12"/>
    <p:sldId id="303" r:id="rId13"/>
    <p:sldId id="271" r:id="rId14"/>
    <p:sldId id="312" r:id="rId15"/>
    <p:sldId id="305" r:id="rId16"/>
    <p:sldId id="274" r:id="rId17"/>
    <p:sldId id="257" r:id="rId18"/>
    <p:sldId id="301" r:id="rId19"/>
    <p:sldId id="309" r:id="rId20"/>
    <p:sldId id="277" r:id="rId21"/>
    <p:sldId id="258" r:id="rId22"/>
    <p:sldId id="287" r:id="rId23"/>
    <p:sldId id="280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880" y="-6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18781D-FCC9-434A-B6B3-E6B510739B1E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B0FD44-0227-41E7-AC76-14CA5DC295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2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0FD44-0227-41E7-AC76-14CA5DC295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8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8EC5B4-3780-4319-8B44-490E37361EC5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B9FCEB65-4137-453F-ADE2-4EF749023047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9A747E8-EA37-4FD8-BCAD-8ACC40FE39D3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95BD61A7-2FF8-41FA-81BA-53BB5301AB09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45CB57C-0492-4B37-A56C-E73158D81668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AB6074BA-7C24-4C15-B17D-CF30249AB87F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6CD2A250-FC07-42AD-97FC-A7AB9D83F9C7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93F37790-56AD-4A60-8920-E044F5E37188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1922C4B0-CBD6-4F88-B1CE-5C262D753CEC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A079CF71-750B-4373-BD54-03D883ED929A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688496-E4BA-4661-AB65-0765B07C69B4}" type="datetime1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msme/current_students/advisin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about-us/faculty/full-time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Welcome</a:t>
            </a:r>
          </a:p>
          <a:p>
            <a:pPr>
              <a:lnSpc>
                <a:spcPct val="200000"/>
              </a:lnSpc>
            </a:pPr>
            <a:r>
              <a:rPr lang="en-US" dirty="0"/>
              <a:t>MSME Program</a:t>
            </a:r>
          </a:p>
          <a:p>
            <a:pPr>
              <a:lnSpc>
                <a:spcPct val="200000"/>
              </a:lnSpc>
            </a:pPr>
            <a:r>
              <a:rPr lang="en-US" dirty="0"/>
              <a:t>Q &amp; A</a:t>
            </a:r>
          </a:p>
          <a:p>
            <a:pPr>
              <a:lnSpc>
                <a:spcPct val="200000"/>
              </a:lnSpc>
            </a:pPr>
            <a:r>
              <a:rPr lang="en-US" dirty="0"/>
              <a:t>Advising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Graduate Students Orientation                            August 18,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New</a:t>
            </a:r>
            <a:r>
              <a:rPr lang="en-US" b="0" dirty="0">
                <a:solidFill>
                  <a:srgbClr val="0070C0"/>
                </a:solidFill>
              </a:rPr>
              <a:t> </a:t>
            </a:r>
            <a:r>
              <a:rPr lang="en-US" sz="4400" dirty="0"/>
              <a:t>Graduate Students Orientation                            August 18, 2023</a:t>
            </a:r>
            <a:br>
              <a:rPr lang="en-US" dirty="0"/>
            </a:b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Agenda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3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4B9677-74B8-45E7-B431-A2E46C098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72" y="914400"/>
            <a:ext cx="8421528" cy="5105400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en-US" altLang="en-US" sz="3600" b="1" dirty="0"/>
              <a:t>Three Areas of emphasis: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800" b="1" dirty="0"/>
              <a:t>                 </a:t>
            </a:r>
            <a:r>
              <a:rPr lang="en-US" altLang="en-US" sz="2000" b="1" dirty="0"/>
              <a:t>ME 240 ME 243, ME 250, ME 256, ME 260, 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000" b="1" dirty="0"/>
              <a:t>                                      ME 265, etc.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altLang="en-US" sz="2800" b="1" dirty="0"/>
          </a:p>
          <a:p>
            <a:pPr marL="393192" lvl="1" indent="0">
              <a:spcBef>
                <a:spcPts val="0"/>
              </a:spcBef>
              <a:buNone/>
            </a:pPr>
            <a:r>
              <a:rPr lang="en-US" altLang="en-US" sz="2800" b="1" dirty="0"/>
              <a:t>                                          </a:t>
            </a:r>
            <a:r>
              <a:rPr lang="en-US" altLang="en-US" sz="2000" b="1" dirty="0"/>
              <a:t>ME 280, ME 281, ME 282, ME 283, </a:t>
            </a:r>
          </a:p>
          <a:p>
            <a:pPr marL="393192" lvl="1" indent="0">
              <a:spcBef>
                <a:spcPts val="0"/>
              </a:spcBef>
              <a:buNone/>
            </a:pPr>
            <a:r>
              <a:rPr lang="en-US" altLang="en-US" sz="2000" b="1" dirty="0"/>
              <a:t>                                                            ME 284, ME 285, etc.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altLang="en-US" sz="2800" b="1" dirty="0"/>
          </a:p>
          <a:p>
            <a:pPr marL="393192" lvl="1" indent="0">
              <a:spcBef>
                <a:spcPts val="0"/>
              </a:spcBef>
              <a:buNone/>
            </a:pPr>
            <a:r>
              <a:rPr lang="en-US" altLang="en-US" sz="2000" b="1" dirty="0"/>
              <a:t>                                                             ME 200,  ME 210, ME 211, ME        </a:t>
            </a:r>
          </a:p>
          <a:p>
            <a:pPr marL="393192" lvl="1" indent="0">
              <a:spcBef>
                <a:spcPts val="0"/>
              </a:spcBef>
              <a:buNone/>
            </a:pPr>
            <a:r>
              <a:rPr lang="en-US" altLang="en-US" sz="2000" b="1" dirty="0"/>
              <a:t>                                                             221, ME 271. etc.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5C02B-6DD2-4DBA-9E4B-E9CE51C3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DB2DC-6BD6-44FD-A743-6619FE6C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1DC8F9-3ECD-487C-BBDD-6BD73E91F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390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400" dirty="0">
                <a:solidFill>
                  <a:srgbClr val="0070C0"/>
                </a:solidFill>
              </a:rPr>
              <a:t>About the Program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1D90FB-8464-410D-A1B7-19C13D66D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72" y="1677836"/>
            <a:ext cx="2867025" cy="129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0EDEFB-2066-4DF2-8B42-F843D9F1D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272" y="3050427"/>
            <a:ext cx="4019550" cy="1266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6924ED-72C8-4C97-9035-E8C83F9B0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72" y="4340579"/>
            <a:ext cx="43243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95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Autofit/>
          </a:bodyPr>
          <a:lstStyle/>
          <a:p>
            <a:pPr marL="624078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sz="2800" dirty="0"/>
              <a:t>No rigid requirement for electives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800" dirty="0"/>
              <a:t>You can </a:t>
            </a:r>
            <a:r>
              <a:rPr lang="en-US" altLang="en-US" sz="2800" b="1" u="sng" dirty="0"/>
              <a:t>pick and choose </a:t>
            </a:r>
            <a:r>
              <a:rPr lang="en-US" altLang="en-US" sz="2800" dirty="0"/>
              <a:t>any ME Graduate courses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800" dirty="0"/>
              <a:t>Generally, two courses/semester are offered in each area of emphasis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800" dirty="0"/>
              <a:t>Up to 6 units can be below 200 level, selected from the approved elective course list. </a:t>
            </a:r>
            <a:r>
              <a:rPr lang="en-US" altLang="en-US" sz="2800" b="1" i="1" u="sng" dirty="0"/>
              <a:t>approval</a:t>
            </a:r>
            <a:r>
              <a:rPr lang="en-US" altLang="en-US" sz="2800" dirty="0"/>
              <a:t> is required for any other 100-level elective course.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800" dirty="0"/>
              <a:t>Up to 9 units of graduate level coursework can be transferred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Program Notes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algn="ctr">
              <a:spcBef>
                <a:spcPts val="0"/>
              </a:spcBef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15" y="143892"/>
            <a:ext cx="8229600" cy="44605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Steps for Graduation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14A548-5D55-4C53-8B14-96B8F647D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782" y="762000"/>
            <a:ext cx="1781175" cy="4000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557BF3-906A-438D-A13B-AB250D266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6331" y="1144884"/>
            <a:ext cx="2886075" cy="895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D226A1-2C4F-4E7D-AB83-2B0FBE19A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3481" y="2136086"/>
            <a:ext cx="2828925" cy="857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B4CEFB-4834-4330-95DB-B775ECE02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9779" y="3040385"/>
            <a:ext cx="6334125" cy="895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C80B02-4527-4FCE-B4BF-13C50BA4D6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5193" y="4007483"/>
            <a:ext cx="5848350" cy="990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313C5D-C0AF-45E3-B241-3B557CD7FD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0062" y="4944881"/>
            <a:ext cx="145732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1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altLang="en-US" dirty="0"/>
              <a:t>The Graduate Writing Assessment Requirement (GWAR) is a university requirement</a:t>
            </a:r>
          </a:p>
          <a:p>
            <a:pPr>
              <a:lnSpc>
                <a:spcPct val="150000"/>
              </a:lnSpc>
              <a:buNone/>
            </a:pPr>
            <a:endParaRPr lang="en-US" altLang="en-US" sz="1000" dirty="0"/>
          </a:p>
          <a:p>
            <a:pPr>
              <a:spcBef>
                <a:spcPts val="0"/>
              </a:spcBef>
            </a:pPr>
            <a:r>
              <a:rPr lang="en-US" altLang="en-US" dirty="0"/>
              <a:t>You must satisfy the GWAR before submitting the Candidacy form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GWAR can be satisfied by: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Passing ME 201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sz="3600" dirty="0">
                <a:solidFill>
                  <a:srgbClr val="0070C0"/>
                </a:solidFill>
              </a:rPr>
              <a:t>Graduate Writing Assessment Requirement (GWAR)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6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97BA2E-7FD4-31F2-29FD-E4B38D4B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800" b="1" dirty="0"/>
              <a:t>Admitted Prior to Fall 2022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/>
              <a:t>CSU graduate or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/>
              <a:t>Has taken the department GWAR course (ME 265, ME 201)</a:t>
            </a:r>
          </a:p>
          <a:p>
            <a:pPr lvl="1"/>
            <a:endParaRPr lang="en-US" sz="2400" dirty="0"/>
          </a:p>
          <a:p>
            <a:pPr marL="137160" indent="0">
              <a:buNone/>
            </a:pPr>
            <a:r>
              <a:rPr lang="en-US" sz="2800" b="1" dirty="0"/>
              <a:t>Admitted in Fall 2022 or later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dirty="0"/>
              <a:t>ME 201 or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dirty="0"/>
              <a:t>Approval by the College of Graduate Studies (has a scholarly publication)</a:t>
            </a:r>
          </a:p>
          <a:p>
            <a:pPr marL="651510" indent="-514350">
              <a:buFont typeface="+mj-lt"/>
              <a:buAutoNum type="arabicPeriod"/>
            </a:pP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2BC2A-D6C9-7F19-CCFA-B6AE296A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FE883-3E3A-C703-88B9-6098DC88B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888C84-AE33-570D-FC1B-8A12C039B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How to satisfy the GWAR Requirements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048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58E1709-8B30-4BC4-B9D3-03E270A1F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994864"/>
            <a:ext cx="7248525" cy="43815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CFAA5-3EEC-467D-899B-6E4E2287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73595-0A17-4BA9-AA0B-184B8201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98DEBA7-A2BE-4789-8677-E51A6CCC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8150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Steps for Completing Project/Thesis (6-units)</a:t>
            </a:r>
            <a:endParaRPr lang="en-US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1D0183-C6AD-4810-A42D-8F23420D6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3" y="1472407"/>
            <a:ext cx="6353175" cy="904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1E4106-3C8A-4BAD-9524-E64AB06E6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3055" y="2495550"/>
            <a:ext cx="5610225" cy="9334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C5B004-8A46-4220-8EF5-55901C37D0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6305" y="3623137"/>
            <a:ext cx="5667375" cy="8477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49E824-C881-4EE8-8D7A-E9E0F99207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206" y="4800600"/>
            <a:ext cx="806767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2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Given at the end of a semester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½ hour Oral Exam at the end of the first term of Project/Thesis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One-hour Oral Exam at the end of the second term of Project/Thesis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A draft copy of the final report is due before the oral Defense and a bound copy is due after the Oral Defense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About the Oral Presentation (Project/Thesis)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2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72" y="1031045"/>
            <a:ext cx="8229600" cy="5135563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</a:pPr>
            <a:r>
              <a:rPr lang="en-US" sz="2400" dirty="0"/>
              <a:t>There is no mandatory advising for removing academic hold. </a:t>
            </a:r>
          </a:p>
          <a:p>
            <a:pPr lvl="1">
              <a:spcBef>
                <a:spcPts val="0"/>
              </a:spcBef>
            </a:pPr>
            <a:endParaRPr lang="en-US" sz="1200" dirty="0"/>
          </a:p>
          <a:p>
            <a:pPr lvl="1">
              <a:spcBef>
                <a:spcPts val="0"/>
              </a:spcBef>
            </a:pPr>
            <a:r>
              <a:rPr lang="en-US" sz="2400" dirty="0"/>
              <a:t>Contact the ME office if you can’t register for classes</a:t>
            </a:r>
          </a:p>
          <a:p>
            <a:pPr lvl="1">
              <a:spcBef>
                <a:spcPts val="0"/>
              </a:spcBef>
            </a:pPr>
            <a:endParaRPr lang="en-US" sz="1200" dirty="0"/>
          </a:p>
          <a:p>
            <a:pPr lvl="1">
              <a:spcBef>
                <a:spcPts val="0"/>
              </a:spcBef>
            </a:pPr>
            <a:r>
              <a:rPr lang="en-US" sz="2400" dirty="0"/>
              <a:t>For any questions related to your MSME program, contact the Graduate Program Advisor</a:t>
            </a:r>
          </a:p>
          <a:p>
            <a:pPr lvl="1">
              <a:spcBef>
                <a:spcPts val="0"/>
              </a:spcBef>
            </a:pPr>
            <a:endParaRPr lang="en-US" sz="1200" dirty="0"/>
          </a:p>
          <a:p>
            <a:pPr lvl="1">
              <a:spcBef>
                <a:spcPts val="0"/>
              </a:spcBef>
            </a:pPr>
            <a:r>
              <a:rPr lang="en-US" sz="2400" dirty="0"/>
              <a:t>Advising is required if you are on Probation</a:t>
            </a:r>
          </a:p>
          <a:p>
            <a:pPr lvl="1">
              <a:spcBef>
                <a:spcPts val="0"/>
              </a:spcBef>
            </a:pPr>
            <a:endParaRPr lang="en-US" sz="1200" dirty="0"/>
          </a:p>
          <a:p>
            <a:pPr lvl="1">
              <a:spcBef>
                <a:spcPts val="0"/>
              </a:spcBef>
            </a:pPr>
            <a:r>
              <a:rPr lang="en-US" sz="2400" dirty="0"/>
              <a:t>There is no advising available during the semester breaks and holidays</a:t>
            </a:r>
          </a:p>
          <a:p>
            <a:pPr lvl="1">
              <a:spcBef>
                <a:spcPts val="0"/>
              </a:spcBef>
            </a:pPr>
            <a:endParaRPr lang="en-US" sz="1200" dirty="0"/>
          </a:p>
          <a:p>
            <a:pPr lvl="1">
              <a:spcBef>
                <a:spcPts val="0"/>
              </a:spcBef>
            </a:pPr>
            <a:r>
              <a:rPr lang="en-US" sz="2400" dirty="0"/>
              <a:t>Advising Resource: </a:t>
            </a:r>
            <a:r>
              <a:rPr lang="en-US" sz="2400" dirty="0">
                <a:hlinkClick r:id="rId2"/>
              </a:rPr>
              <a:t>https://www.sjsu.edu/me/msme/current_students/advising/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Advising</a:t>
            </a:r>
          </a:p>
        </p:txBody>
      </p:sp>
    </p:spTree>
    <p:extLst>
      <p:ext uri="{BB962C8B-B14F-4D97-AF65-F5344CB8AC3E}">
        <p14:creationId xmlns:p14="http://schemas.microsoft.com/office/powerpoint/2010/main" val="168494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3FD00B-F5F0-4BF1-9DAC-684FE1924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0676"/>
            <a:ext cx="8229600" cy="4926616"/>
          </a:xfrm>
        </p:spPr>
        <p:txBody>
          <a:bodyPr>
            <a:normAutofit fontScale="92500"/>
          </a:bodyPr>
          <a:lstStyle/>
          <a:p>
            <a:r>
              <a:rPr lang="en-US" dirty="0"/>
              <a:t>When eligible, you can register most of the courses online </a:t>
            </a:r>
          </a:p>
          <a:p>
            <a:endParaRPr lang="en-US" sz="1000" dirty="0"/>
          </a:p>
          <a:p>
            <a:r>
              <a:rPr lang="en-US" dirty="0"/>
              <a:t>You can add a class by getting an add code from the instructor (after the classes have started), except ME 201.</a:t>
            </a:r>
            <a:endParaRPr lang="en-US" sz="1000" dirty="0"/>
          </a:p>
          <a:p>
            <a:endParaRPr lang="en-US" sz="1000" dirty="0"/>
          </a:p>
          <a:p>
            <a:r>
              <a:rPr lang="en-US" dirty="0"/>
              <a:t>Graduate ME classes usually accommodate all</a:t>
            </a:r>
          </a:p>
          <a:p>
            <a:endParaRPr lang="en-US" sz="1000" dirty="0"/>
          </a:p>
          <a:p>
            <a:r>
              <a:rPr lang="en-US" dirty="0"/>
              <a:t>If you are Conditionally Classified and fulfilling a Conditional undergraduate class:</a:t>
            </a:r>
          </a:p>
          <a:p>
            <a:endParaRPr lang="en-US" sz="1000" dirty="0"/>
          </a:p>
          <a:p>
            <a:pPr lvl="1"/>
            <a:r>
              <a:rPr lang="en-US" dirty="0"/>
              <a:t>Get an add code from the instructor (after the semester starts)</a:t>
            </a:r>
          </a:p>
          <a:p>
            <a:pPr lvl="1"/>
            <a:r>
              <a:rPr lang="en-US" dirty="0"/>
              <a:t>Let the instructor know you are a graduate student and the Graduate Advisor has waived the pre-requisites</a:t>
            </a:r>
          </a:p>
          <a:p>
            <a:pPr lvl="1"/>
            <a:r>
              <a:rPr lang="en-US" dirty="0"/>
              <a:t>Get written permission from the Graduate Advisor if needed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B4FE0-B875-4F88-BE4E-F8547B16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3FA45-73CB-446B-9FC2-A6DD3352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6E2268-66ED-4EA5-B818-91DDD6F1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>
            <a:normAutofit/>
          </a:bodyPr>
          <a:lstStyle/>
          <a:p>
            <a:r>
              <a:rPr lang="en-US" sz="3600" dirty="0"/>
              <a:t>Registering for Classes </a:t>
            </a:r>
          </a:p>
        </p:txBody>
      </p:sp>
    </p:spTree>
    <p:extLst>
      <p:ext uri="{BB962C8B-B14F-4D97-AF65-F5344CB8AC3E}">
        <p14:creationId xmlns:p14="http://schemas.microsoft.com/office/powerpoint/2010/main" val="405638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3FD00B-F5F0-4BF1-9DAC-684FE1924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0676"/>
            <a:ext cx="8229600" cy="49266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/>
              <a:t>Classes You can’t Pre register</a:t>
            </a:r>
          </a:p>
          <a:p>
            <a:pPr marL="109728" indent="0"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ME 295 A</a:t>
            </a:r>
          </a:p>
          <a:p>
            <a:pPr>
              <a:lnSpc>
                <a:spcPct val="150000"/>
              </a:lnSpc>
            </a:pPr>
            <a:r>
              <a:rPr lang="en-US" dirty="0"/>
              <a:t>ME 295 B</a:t>
            </a:r>
          </a:p>
          <a:p>
            <a:pPr>
              <a:lnSpc>
                <a:spcPct val="150000"/>
              </a:lnSpc>
            </a:pPr>
            <a:r>
              <a:rPr lang="en-US" dirty="0"/>
              <a:t>ME 299</a:t>
            </a:r>
          </a:p>
          <a:p>
            <a:pPr>
              <a:lnSpc>
                <a:spcPct val="150000"/>
              </a:lnSpc>
            </a:pPr>
            <a:r>
              <a:rPr lang="en-US" dirty="0"/>
              <a:t>ME 201</a:t>
            </a:r>
          </a:p>
          <a:p>
            <a:endParaRPr lang="en-US" sz="1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B4FE0-B875-4F88-BE4E-F8547B16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3FA45-73CB-446B-9FC2-A6DD3352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6E2268-66ED-4EA5-B818-91DDD6F1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>
            <a:normAutofit/>
          </a:bodyPr>
          <a:lstStyle/>
          <a:p>
            <a:r>
              <a:rPr lang="en-US" sz="3600" dirty="0"/>
              <a:t>Registering for Classes </a:t>
            </a:r>
          </a:p>
        </p:txBody>
      </p:sp>
    </p:spTree>
    <p:extLst>
      <p:ext uri="{BB962C8B-B14F-4D97-AF65-F5344CB8AC3E}">
        <p14:creationId xmlns:p14="http://schemas.microsoft.com/office/powerpoint/2010/main" val="109121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D2EF62-B323-476F-8F25-32DC1A7F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Faculty and Staff Introduction</a:t>
            </a:r>
          </a:p>
          <a:p>
            <a:pPr marL="109728" indent="0" algn="ctr">
              <a:buNone/>
            </a:pPr>
            <a:endParaRPr lang="en-US" sz="4800" b="1" dirty="0"/>
          </a:p>
          <a:p>
            <a:pPr marL="109728" indent="0" algn="ctr">
              <a:buNone/>
            </a:pPr>
            <a:r>
              <a:rPr lang="en-US" sz="4800" dirty="0">
                <a:hlinkClick r:id="rId2"/>
              </a:rPr>
              <a:t>https://www.sjsu.edu/me/about-us/faculty/full-time.php</a:t>
            </a:r>
            <a:endParaRPr lang="en-US" sz="4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826E5-C2B5-47CC-AB55-8BD37120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972FC-3FBB-4D94-B696-EE3D91B1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23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Probation: Overall GPA &lt; 3.0 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Disqualification: GPA &lt; 3.0 two consecutive semesters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Reinstatement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Probation and Disqualification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4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Courses taken at other than SJSU Institutions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Must be equivalent to the current SJSU courses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Fill out an Equivalency Form and see the corresponding course instructor for evaluation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Only a maximum of 9-units can be transferred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Courses taken at SJSU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You can transfer up to 9-units of </a:t>
            </a:r>
            <a:r>
              <a:rPr lang="en-US" b="1" i="1" dirty="0">
                <a:solidFill>
                  <a:srgbClr val="FF0000"/>
                </a:solidFill>
              </a:rPr>
              <a:t>graduate </a:t>
            </a:r>
            <a:r>
              <a:rPr lang="en-US" dirty="0"/>
              <a:t>ME courses completed as an SJSU undergraduate or taken on Open University. No pre-approval is required.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Transfer Credits</a:t>
            </a:r>
          </a:p>
        </p:txBody>
      </p:sp>
    </p:spTree>
    <p:extLst>
      <p:ext uri="{BB962C8B-B14F-4D97-AF65-F5344CB8AC3E}">
        <p14:creationId xmlns:p14="http://schemas.microsoft.com/office/powerpoint/2010/main" val="31505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ME Web site: </a:t>
            </a:r>
          </a:p>
          <a:p>
            <a:pPr marL="109728" indent="0" algn="ctr">
              <a:buNone/>
            </a:pPr>
            <a:r>
              <a:rPr lang="en-US" dirty="0">
                <a:hlinkClick r:id="rId2"/>
              </a:rPr>
              <a:t>https://www.sjsu.edu/me/</a:t>
            </a: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28478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en-US" sz="30000" dirty="0"/>
              <a:t>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QUESTIONS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02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4B9677-74B8-45E7-B431-A2E46C098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219200"/>
            <a:ext cx="8229600" cy="4864291"/>
          </a:xfrm>
        </p:spPr>
        <p:txBody>
          <a:bodyPr/>
          <a:lstStyle/>
          <a:p>
            <a:pPr marL="109728" indent="0">
              <a:lnSpc>
                <a:spcPct val="150000"/>
              </a:lnSpc>
              <a:buNone/>
            </a:pPr>
            <a:r>
              <a:rPr lang="en-US" altLang="en-US" sz="4000" b="1" dirty="0"/>
              <a:t>Evening classes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5C02B-6DD2-4DBA-9E4B-E9CE51C3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DB2DC-6BD6-44FD-A743-6619FE6C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1DC8F9-3ECD-487C-BBDD-6BD73E91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MSME Program</a:t>
            </a:r>
          </a:p>
        </p:txBody>
      </p:sp>
      <p:pic>
        <p:nvPicPr>
          <p:cNvPr id="7" name="Picture 6" descr="A group of people in a field&#10;&#10;Description automatically generated">
            <a:extLst>
              <a:ext uri="{FF2B5EF4-FFF2-40B4-BE49-F238E27FC236}">
                <a16:creationId xmlns:a16="http://schemas.microsoft.com/office/drawing/2014/main" id="{4FEF414F-E6E0-4632-9CF9-495F4FD87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79106"/>
            <a:ext cx="677519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0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A9C00A-A955-4E28-B7D1-6BC522125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6248" y="1943239"/>
            <a:ext cx="3689839" cy="3713956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0F1A5-C069-45CE-8F81-53CA5BC6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E9F65-D9EB-41F2-822C-8AAF1623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27EC4D-C454-48BA-A55D-FC71CF84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574"/>
          </a:xfrm>
        </p:spPr>
        <p:txBody>
          <a:bodyPr>
            <a:noAutofit/>
          </a:bodyPr>
          <a:lstStyle/>
          <a:p>
            <a:r>
              <a:rPr lang="en-US" sz="3600" dirty="0"/>
              <a:t>MSME Program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C9B8A60-676B-43B0-AD9F-34C4F52E7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724" y="914466"/>
            <a:ext cx="2752725" cy="11334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6A01684-97D7-412A-847F-A265431E27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2048735"/>
            <a:ext cx="2600325" cy="6477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09CB436-554D-4FA6-978B-2B787A2C71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5412" y="4485415"/>
            <a:ext cx="3495675" cy="6858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F86C79E-7EF5-43F6-ADA6-8E3D25E39A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9033" y="1474344"/>
            <a:ext cx="2009775" cy="15811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9C4004-06EC-494F-BF39-43DD2FD2CABF}"/>
              </a:ext>
            </a:extLst>
          </p:cNvPr>
          <p:cNvSpPr txBox="1"/>
          <p:nvPr/>
        </p:nvSpPr>
        <p:spPr>
          <a:xfrm>
            <a:off x="3094013" y="5636748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30-units Total</a:t>
            </a:r>
          </a:p>
        </p:txBody>
      </p:sp>
    </p:spTree>
    <p:extLst>
      <p:ext uri="{BB962C8B-B14F-4D97-AF65-F5344CB8AC3E}">
        <p14:creationId xmlns:p14="http://schemas.microsoft.com/office/powerpoint/2010/main" val="24909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37" y="1186053"/>
            <a:ext cx="8229600" cy="4833747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en-US" altLang="en-US" dirty="0"/>
          </a:p>
          <a:p>
            <a:pPr>
              <a:spcBef>
                <a:spcPts val="0"/>
              </a:spcBef>
            </a:pPr>
            <a:r>
              <a:rPr lang="en-US" altLang="en-US" dirty="0"/>
              <a:t>Grade in each of the 30 units for MS degree must be C or better (C- is an F)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15962"/>
          </a:xfrm>
        </p:spPr>
        <p:txBody>
          <a:bodyPr>
            <a:normAutofit fontScale="90000"/>
          </a:bodyPr>
          <a:lstStyle/>
          <a:p>
            <a:pPr marL="109728">
              <a:lnSpc>
                <a:spcPct val="120000"/>
              </a:lnSpc>
              <a:spcBef>
                <a:spcPts val="0"/>
              </a:spcBef>
            </a:pPr>
            <a:br>
              <a:rPr lang="en-US" altLang="en-US" sz="4000" dirty="0"/>
            </a:br>
            <a:r>
              <a:rPr lang="en-US" altLang="en-US" sz="4000" dirty="0"/>
              <a:t>Overall minimum </a:t>
            </a:r>
            <a:r>
              <a:rPr lang="en-US" altLang="en-US" sz="4000" dirty="0">
                <a:effectLst/>
              </a:rPr>
              <a:t>GPA of 3.0 or better</a:t>
            </a:r>
            <a:br>
              <a:rPr lang="en-US" altLang="en-US" sz="4400" dirty="0"/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5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8ED53-0E2B-4945-A1D7-AE789A03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57543-8673-4B25-A158-DE2FEA06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BFC9BF-73B3-4FD9-8615-B5CCC58B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Program Requirements (30-units)</a:t>
            </a:r>
            <a:endParaRPr lang="en-US" sz="3600" dirty="0"/>
          </a:p>
        </p:txBody>
      </p:sp>
      <p:pic>
        <p:nvPicPr>
          <p:cNvPr id="6" name="Picture 2" descr="Receiving diploma - stock photo free">
            <a:extLst>
              <a:ext uri="{FF2B5EF4-FFF2-40B4-BE49-F238E27FC236}">
                <a16:creationId xmlns:a16="http://schemas.microsoft.com/office/drawing/2014/main" id="{E970DD27-51B4-4BA9-B681-AAB09BC02A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2" y="287258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8F536C-73F8-41CE-9B27-DD3AC215F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9" y="1696673"/>
            <a:ext cx="2524125" cy="1476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24FB81-49C4-450E-A3E1-71E8519C8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1264" y="1743076"/>
            <a:ext cx="2362200" cy="14668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7C432B-FA7A-47EB-8653-F7130E5964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9" y="4811712"/>
            <a:ext cx="2105025" cy="466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122987-2B95-439A-881C-6FF4B50EE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439" y="4830762"/>
            <a:ext cx="2486025" cy="447675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0D67BB-8DD9-45DD-B0FA-CF127268D2DC}"/>
              </a:ext>
            </a:extLst>
          </p:cNvPr>
          <p:cNvCxnSpPr/>
          <p:nvPr/>
        </p:nvCxnSpPr>
        <p:spPr>
          <a:xfrm flipV="1">
            <a:off x="3429000" y="3505200"/>
            <a:ext cx="1092264" cy="1325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283364-F178-4BDA-95F8-9F214E0E2B1B}"/>
              </a:ext>
            </a:extLst>
          </p:cNvPr>
          <p:cNvCxnSpPr/>
          <p:nvPr/>
        </p:nvCxnSpPr>
        <p:spPr>
          <a:xfrm flipH="1" flipV="1">
            <a:off x="4724400" y="3452083"/>
            <a:ext cx="228600" cy="1396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D3EF9CF-984D-5F53-14AF-80C5AD4FD8BA}"/>
              </a:ext>
            </a:extLst>
          </p:cNvPr>
          <p:cNvCxnSpPr>
            <a:cxnSpLocks/>
          </p:cNvCxnSpPr>
          <p:nvPr/>
        </p:nvCxnSpPr>
        <p:spPr>
          <a:xfrm>
            <a:off x="4572000" y="967398"/>
            <a:ext cx="0" cy="1866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1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rmAutofit/>
          </a:bodyPr>
          <a:lstStyle/>
          <a:p>
            <a:pPr marL="201168" indent="0">
              <a:lnSpc>
                <a:spcPct val="150000"/>
              </a:lnSpc>
              <a:buNone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Courses Qualify as Electives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201168" indent="0">
              <a:lnSpc>
                <a:spcPct val="200000"/>
              </a:lnSpc>
              <a:buNone/>
              <a:defRPr/>
            </a:pPr>
            <a:r>
              <a:rPr lang="en-US" sz="2800" dirty="0"/>
              <a:t>Any Graduate ME Course</a:t>
            </a:r>
          </a:p>
          <a:p>
            <a:pPr marL="201168" indent="0">
              <a:lnSpc>
                <a:spcPct val="200000"/>
              </a:lnSpc>
              <a:buNone/>
              <a:defRPr/>
            </a:pPr>
            <a:r>
              <a:rPr lang="en-US" sz="2800" dirty="0"/>
              <a:t>Any ME Under grad </a:t>
            </a:r>
            <a:r>
              <a:rPr lang="en-US" sz="2800" b="1" i="1" dirty="0">
                <a:solidFill>
                  <a:srgbClr val="FF0000"/>
                </a:solidFill>
              </a:rPr>
              <a:t>Elective</a:t>
            </a:r>
            <a:r>
              <a:rPr lang="en-US" sz="2800" dirty="0"/>
              <a:t> Course</a:t>
            </a:r>
          </a:p>
          <a:p>
            <a:pPr marL="201168" indent="0">
              <a:lnSpc>
                <a:spcPct val="200000"/>
              </a:lnSpc>
              <a:buNone/>
              <a:defRPr/>
            </a:pPr>
            <a:r>
              <a:rPr lang="en-US" sz="2800" dirty="0"/>
              <a:t>Any Non-ME Course</a:t>
            </a:r>
          </a:p>
          <a:p>
            <a:pPr marL="201168" indent="0">
              <a:lnSpc>
                <a:spcPct val="200000"/>
              </a:lnSpc>
              <a:buNone/>
              <a:defRPr/>
            </a:pPr>
            <a:r>
              <a:rPr lang="en-US" sz="2800" dirty="0"/>
              <a:t>Any </a:t>
            </a:r>
            <a:r>
              <a:rPr lang="en-US" sz="2800" b="1" i="1" dirty="0">
                <a:solidFill>
                  <a:srgbClr val="FF0000"/>
                </a:solidFill>
              </a:rPr>
              <a:t>Required</a:t>
            </a:r>
            <a:r>
              <a:rPr lang="en-US" sz="2800" dirty="0"/>
              <a:t> ME Under grad Course</a:t>
            </a:r>
          </a:p>
          <a:p>
            <a:pPr marL="201168" indent="0">
              <a:lnSpc>
                <a:spcPct val="200000"/>
              </a:lnSpc>
              <a:buNone/>
              <a:defRPr/>
            </a:pPr>
            <a:r>
              <a:rPr lang="en-US" sz="2800" dirty="0"/>
              <a:t>Any Non-ME Engineering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Approved Electives: 18-units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B49362-C6C8-4C68-87C9-81C82624E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708" y="1577122"/>
            <a:ext cx="835492" cy="8612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162EE3-7EB5-4FD0-8B63-E3CEE6E1C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7563" y="3429000"/>
            <a:ext cx="835492" cy="7829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9F4BE2-AD06-487C-9EB9-F839DBC255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9805" y="5134057"/>
            <a:ext cx="1345755" cy="10544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909A95-B694-4FC7-A032-051D7B0D6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936" y="2535783"/>
            <a:ext cx="835492" cy="8612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631864-A258-484A-92D8-929F27B16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5963" y="4188311"/>
            <a:ext cx="835492" cy="7829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842684-30D2-E827-ACAB-7BCF906B20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5963" y="432457"/>
            <a:ext cx="2247757" cy="149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0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C28D12-0A9B-B884-C5AE-23B072175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Courses Qualify as Electives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list is located at: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buNone/>
            </a:pPr>
            <a:r>
              <a:rPr lang="en-US" b="0" i="0" u="none" strike="noStrike" dirty="0">
                <a:solidFill>
                  <a:srgbClr val="1A0DAB"/>
                </a:solidFill>
                <a:effectLst/>
                <a:latin typeface="Roboto" panose="02000000000000000000" pitchFamily="2" charset="0"/>
              </a:rPr>
              <a:t>chrome-extension://</a:t>
            </a:r>
            <a:r>
              <a:rPr lang="en-US" b="0" i="0" u="none" strike="noStrike" dirty="0" err="1">
                <a:solidFill>
                  <a:srgbClr val="1A0DAB"/>
                </a:solidFill>
                <a:effectLst/>
                <a:latin typeface="Roboto" panose="02000000000000000000" pitchFamily="2" charset="0"/>
              </a:rPr>
              <a:t>efaidnbmnnnibpcajpcglclefindmkaj</a:t>
            </a:r>
            <a:r>
              <a:rPr lang="en-US" b="0" i="0" u="none" strike="noStrike" dirty="0">
                <a:solidFill>
                  <a:srgbClr val="1A0DAB"/>
                </a:solidFill>
                <a:effectLst/>
                <a:latin typeface="Roboto" panose="02000000000000000000" pitchFamily="2" charset="0"/>
              </a:rPr>
              <a:t>/https://www.sjsu.edu/me/docs/msme-MSME%20Technical%20Electives-20230607.pdf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057FE-10AD-D596-AF81-69DF59161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B6826-242C-2D97-3B43-25D175E3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B645D1-23E1-DC41-6B5B-A1D9B7BC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Approved Electives: 18-units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1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1A5D1B-BDFB-05E2-6CB4-20204BE33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0710"/>
            <a:ext cx="8229600" cy="515658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/>
              <a:t>ME 135 – Intro to Composite Materials </a:t>
            </a:r>
          </a:p>
          <a:p>
            <a:pPr marL="109728" indent="0">
              <a:buNone/>
            </a:pPr>
            <a:r>
              <a:rPr lang="en-US" sz="2000" dirty="0"/>
              <a:t>ME 136 – Design for Manufacturability </a:t>
            </a:r>
          </a:p>
          <a:p>
            <a:pPr marL="109728" indent="0">
              <a:buNone/>
            </a:pPr>
            <a:r>
              <a:rPr lang="en-US" sz="2000" dirty="0"/>
              <a:t>ME 160 – Intro to Finite Element Method </a:t>
            </a:r>
          </a:p>
          <a:p>
            <a:pPr marL="109728" indent="0">
              <a:buNone/>
            </a:pPr>
            <a:r>
              <a:rPr lang="en-US" sz="2000" dirty="0"/>
              <a:t>ME 165 – Computer Aided Design in ME </a:t>
            </a:r>
          </a:p>
          <a:p>
            <a:pPr marL="109728" indent="0">
              <a:buNone/>
            </a:pPr>
            <a:r>
              <a:rPr lang="en-US" sz="2000" dirty="0"/>
              <a:t>ME 170 – Solar Energy Engineering o </a:t>
            </a:r>
          </a:p>
          <a:p>
            <a:pPr marL="109728" indent="0">
              <a:buNone/>
            </a:pPr>
            <a:r>
              <a:rPr lang="en-US" sz="2000" dirty="0"/>
              <a:t>ME 171 – Energy Management in Manufacturing   </a:t>
            </a:r>
          </a:p>
          <a:p>
            <a:pPr marL="109728" indent="0">
              <a:buNone/>
            </a:pPr>
            <a:r>
              <a:rPr lang="en-US" sz="2000" dirty="0"/>
              <a:t>ME 172 – Alternative &amp; Renewable Energy </a:t>
            </a:r>
          </a:p>
          <a:p>
            <a:pPr marL="109728" indent="0">
              <a:buNone/>
            </a:pPr>
            <a:r>
              <a:rPr lang="en-US" sz="2000" dirty="0"/>
              <a:t>ME 181 – Fundamentals of Biosensors </a:t>
            </a:r>
          </a:p>
          <a:p>
            <a:pPr marL="109728" indent="0">
              <a:buNone/>
            </a:pPr>
            <a:r>
              <a:rPr lang="en-US" sz="2000" dirty="0"/>
              <a:t>ME 183 – HVAC Systems Design </a:t>
            </a:r>
          </a:p>
          <a:p>
            <a:pPr marL="109728" indent="0">
              <a:buNone/>
            </a:pPr>
            <a:r>
              <a:rPr lang="en-US" sz="2000" dirty="0"/>
              <a:t>ME 185 – Hybrid and Electric Vehicle Fund. </a:t>
            </a:r>
          </a:p>
          <a:p>
            <a:pPr marL="109728" indent="0">
              <a:buNone/>
            </a:pPr>
            <a:r>
              <a:rPr lang="en-US" sz="2000" dirty="0"/>
              <a:t>ME 186 – Automotive Engineering</a:t>
            </a:r>
          </a:p>
          <a:p>
            <a:pPr marL="109728" indent="0">
              <a:buNone/>
            </a:pPr>
            <a:r>
              <a:rPr lang="en-US" sz="2000" dirty="0"/>
              <a:t>ME 187 – Automatic Control Systems Design </a:t>
            </a:r>
          </a:p>
          <a:p>
            <a:pPr marL="109728" indent="0">
              <a:buNone/>
            </a:pPr>
            <a:r>
              <a:rPr lang="en-US" sz="2000" dirty="0"/>
              <a:t>ME 189 – Design and Manuf. Of Microsystems </a:t>
            </a:r>
          </a:p>
          <a:p>
            <a:pPr marL="109728" indent="0">
              <a:buNone/>
            </a:pPr>
            <a:r>
              <a:rPr lang="en-US" sz="2000" dirty="0"/>
              <a:t>ME 192 – Robotics and Manufacturing Sys</a:t>
            </a:r>
            <a:r>
              <a:rPr lang="en-US" sz="1600" dirty="0"/>
              <a:t>.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0505A-C8E7-42DD-BD00-BC5615E8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18,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41CD1-669C-F07D-2764-08CCF78E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BCBC01-8F76-1EC9-5BC9-9B283370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The list of Approved Electives</a:t>
            </a:r>
          </a:p>
        </p:txBody>
      </p:sp>
    </p:spTree>
    <p:extLst>
      <p:ext uri="{BB962C8B-B14F-4D97-AF65-F5344CB8AC3E}">
        <p14:creationId xmlns:p14="http://schemas.microsoft.com/office/powerpoint/2010/main" val="244735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18590</TotalTime>
  <Words>1043</Words>
  <Application>Microsoft Office PowerPoint</Application>
  <PresentationFormat>On-screen Show (4:3)</PresentationFormat>
  <Paragraphs>186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Calibri</vt:lpstr>
      <vt:lpstr>Lucida Sans Unicode</vt:lpstr>
      <vt:lpstr>Roboto</vt:lpstr>
      <vt:lpstr>Times New Roman</vt:lpstr>
      <vt:lpstr>Verdana</vt:lpstr>
      <vt:lpstr>Wingdings 2</vt:lpstr>
      <vt:lpstr>Wingdings 3</vt:lpstr>
      <vt:lpstr>Concourse</vt:lpstr>
      <vt:lpstr>   New Graduate Students Orientation                            August 18, 2023  Agenda </vt:lpstr>
      <vt:lpstr>PowerPoint Presentation</vt:lpstr>
      <vt:lpstr>MSME Program</vt:lpstr>
      <vt:lpstr>MSME Program</vt:lpstr>
      <vt:lpstr> Overall minimum GPA of 3.0 or better </vt:lpstr>
      <vt:lpstr>Program Requirements (30-units)</vt:lpstr>
      <vt:lpstr>Approved Electives: 18-units</vt:lpstr>
      <vt:lpstr>Approved Electives: 18-units</vt:lpstr>
      <vt:lpstr>The list of Approved Electives</vt:lpstr>
      <vt:lpstr>About the Program</vt:lpstr>
      <vt:lpstr>Program Notes</vt:lpstr>
      <vt:lpstr>Steps for Graduation</vt:lpstr>
      <vt:lpstr>Graduate Writing Assessment Requirement (GWAR)</vt:lpstr>
      <vt:lpstr>How to satisfy the GWAR Requirements</vt:lpstr>
      <vt:lpstr>Steps for Completing Project/Thesis (6-units)</vt:lpstr>
      <vt:lpstr>About the Oral Presentation (Project/Thesis)</vt:lpstr>
      <vt:lpstr>Advising</vt:lpstr>
      <vt:lpstr>Registering for Classes </vt:lpstr>
      <vt:lpstr>Registering for Classes </vt:lpstr>
      <vt:lpstr>Probation and Disqualification</vt:lpstr>
      <vt:lpstr>Transfer Credits</vt:lpstr>
      <vt:lpstr>Resources</vt:lpstr>
      <vt:lpstr>QUESTIONS</vt:lpstr>
    </vt:vector>
  </TitlesOfParts>
  <Company>San Jose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For Completing Your MSME</dc:title>
  <dc:creator>College Of Engineering</dc:creator>
  <cp:lastModifiedBy>Raghu B Agarwal</cp:lastModifiedBy>
  <cp:revision>234</cp:revision>
  <cp:lastPrinted>2018-08-20T20:19:39Z</cp:lastPrinted>
  <dcterms:created xsi:type="dcterms:W3CDTF">2014-08-05T22:12:25Z</dcterms:created>
  <dcterms:modified xsi:type="dcterms:W3CDTF">2023-08-19T00:59:59Z</dcterms:modified>
</cp:coreProperties>
</file>